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888" r:id="rId2"/>
    <p:sldId id="300" r:id="rId3"/>
    <p:sldId id="459" r:id="rId4"/>
    <p:sldId id="462" r:id="rId5"/>
    <p:sldId id="463" r:id="rId6"/>
    <p:sldId id="464" r:id="rId7"/>
    <p:sldId id="465" r:id="rId8"/>
    <p:sldId id="466" r:id="rId9"/>
    <p:sldId id="893" r:id="rId10"/>
    <p:sldId id="891" r:id="rId11"/>
    <p:sldId id="89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A520"/>
    <a:srgbClr val="000000"/>
    <a:srgbClr val="0000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5"/>
    <p:restoredTop sz="86463"/>
  </p:normalViewPr>
  <p:slideViewPr>
    <p:cSldViewPr snapToGrid="0" snapToObjects="1">
      <p:cViewPr varScale="1">
        <p:scale>
          <a:sx n="110" d="100"/>
          <a:sy n="110" d="100"/>
        </p:scale>
        <p:origin x="116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AE8039-950A-A54E-A1BD-BD5AEFCACCE4}" type="datetimeFigureOut">
              <a:rPr lang="en-US" smtClean="0"/>
              <a:t>4/27/21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FE9DD-082A-FE4E-8C40-68B85F04F890}" type="slidenum">
              <a:rPr lang="en-US" smtClean="0"/>
              <a:t>‹#›</a:t>
            </a:fld>
            <a:endParaRPr lang="en-US"/>
          </a:p>
        </p:txBody>
      </p:sp>
    </p:spTree>
    <p:extLst>
      <p:ext uri="{BB962C8B-B14F-4D97-AF65-F5344CB8AC3E}">
        <p14:creationId xmlns:p14="http://schemas.microsoft.com/office/powerpoint/2010/main" val="3347589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Statue_of_Liberty"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en.wikipedia.org/wiki/Washington_Monumen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9233EA-216E-1B49-B293-CB8D7729CAE8}" type="slidenum">
              <a:rPr lang="en-US" smtClean="0"/>
              <a:t>2</a:t>
            </a:fld>
            <a:endParaRPr lang="en-US"/>
          </a:p>
        </p:txBody>
      </p:sp>
    </p:spTree>
    <p:extLst>
      <p:ext uri="{BB962C8B-B14F-4D97-AF65-F5344CB8AC3E}">
        <p14:creationId xmlns:p14="http://schemas.microsoft.com/office/powerpoint/2010/main" val="1701782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59E0829-3C34-144C-AACB-0B37AACDD846}" type="slidenum">
              <a:rPr lang="en-US" smtClean="0"/>
              <a:pPr>
                <a:defRPr/>
              </a:pPr>
              <a:t>4</a:t>
            </a:fld>
            <a:endParaRPr lang="en-US"/>
          </a:p>
        </p:txBody>
      </p:sp>
    </p:spTree>
    <p:extLst>
      <p:ext uri="{BB962C8B-B14F-4D97-AF65-F5344CB8AC3E}">
        <p14:creationId xmlns:p14="http://schemas.microsoft.com/office/powerpoint/2010/main" val="2597220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human genome consists of approximately 3.1467 billion base pairs (a number just slightly less than the number of seconds in 100 years: 3.15576 billion). Thus, 1,206,980 single-sided sheets would be needed to display the entire human genome in this way. A modern ream of printer paper consists of 500 sheets of paper and is about 2.1" (5.33 cm) thick. One would therefore need to use 2,414 reams of paper to print the human genome in the format just described. A stack of that many reams of paper would stand 424.4 feet (129.36 m) tall, approximately midway in height between the </a:t>
            </a:r>
            <a:r>
              <a:rPr lang="en-US" sz="1200" b="0" i="0" kern="1200" dirty="0">
                <a:solidFill>
                  <a:schemeClr val="tx1"/>
                </a:solidFill>
                <a:effectLst/>
                <a:latin typeface="+mn-lt"/>
                <a:ea typeface="+mn-ea"/>
                <a:cs typeface="+mn-cs"/>
                <a:hlinkClick r:id="rId3"/>
              </a:rPr>
              <a:t>Statue of Liberty</a:t>
            </a:r>
            <a:r>
              <a:rPr lang="en-US" sz="1200" b="0" i="0" kern="1200" dirty="0">
                <a:solidFill>
                  <a:schemeClr val="tx1"/>
                </a:solidFill>
                <a:effectLst/>
                <a:latin typeface="+mn-lt"/>
                <a:ea typeface="+mn-ea"/>
                <a:cs typeface="+mn-cs"/>
              </a:rPr>
              <a:t> and the </a:t>
            </a:r>
            <a:r>
              <a:rPr lang="en-US" sz="1200" b="0" i="0" kern="1200" dirty="0">
                <a:solidFill>
                  <a:schemeClr val="tx1"/>
                </a:solidFill>
                <a:effectLst/>
                <a:latin typeface="+mn-lt"/>
                <a:ea typeface="+mn-ea"/>
                <a:cs typeface="+mn-cs"/>
                <a:hlinkClick r:id="rId4"/>
              </a:rPr>
              <a:t>Washington Monument</a:t>
            </a:r>
            <a:r>
              <a:rPr lang="en-US" sz="1200" b="0" i="0" kern="1200" dirty="0">
                <a:solidFill>
                  <a:schemeClr val="tx1"/>
                </a:solidFill>
                <a:effectLst/>
                <a:latin typeface="+mn-lt"/>
                <a:ea typeface="+mn-ea"/>
                <a:cs typeface="+mn-cs"/>
              </a:rPr>
              <a:t>:</a:t>
            </a:r>
          </a:p>
          <a:p>
            <a:br>
              <a:rPr lang="en-US" dirty="0"/>
            </a:br>
            <a:r>
              <a:rPr lang="en-US" dirty="0"/>
              <a:t>http://bio4.us/</a:t>
            </a:r>
            <a:r>
              <a:rPr lang="en-US" dirty="0" err="1"/>
              <a:t>biotrends</a:t>
            </a:r>
            <a:r>
              <a:rPr lang="en-US" dirty="0"/>
              <a:t>/</a:t>
            </a:r>
            <a:r>
              <a:rPr lang="en-US" dirty="0" err="1"/>
              <a:t>human_genome_height.html</a:t>
            </a:r>
            <a:endParaRPr lang="en-US" dirty="0"/>
          </a:p>
          <a:p>
            <a:endParaRPr lang="en-US" dirty="0"/>
          </a:p>
          <a:p>
            <a:r>
              <a:rPr lang="en-US" dirty="0"/>
              <a:t>So how do you think</a:t>
            </a:r>
            <a:r>
              <a:rPr lang="en-US" baseline="0" dirty="0"/>
              <a:t> we can read through all these sheets of paper?</a:t>
            </a:r>
          </a:p>
          <a:p>
            <a:endParaRPr lang="en-US" baseline="0" dirty="0"/>
          </a:p>
          <a:p>
            <a:r>
              <a:rPr lang="en-US" baseline="0" dirty="0"/>
              <a:t>If you had to find a specific letter on chromosome 3 for me, how would you do it?</a:t>
            </a:r>
            <a:endParaRPr lang="en-US" dirty="0"/>
          </a:p>
        </p:txBody>
      </p:sp>
      <p:sp>
        <p:nvSpPr>
          <p:cNvPr id="4" name="Slide Number Placeholder 3"/>
          <p:cNvSpPr>
            <a:spLocks noGrp="1"/>
          </p:cNvSpPr>
          <p:nvPr>
            <p:ph type="sldNum" sz="quarter" idx="10"/>
          </p:nvPr>
        </p:nvSpPr>
        <p:spPr/>
        <p:txBody>
          <a:bodyPr/>
          <a:lstStyle/>
          <a:p>
            <a:fld id="{5A9233EA-216E-1B49-B293-CB8D7729CAE8}" type="slidenum">
              <a:rPr lang="en-US" smtClean="0"/>
              <a:t>6</a:t>
            </a:fld>
            <a:endParaRPr lang="en-US"/>
          </a:p>
        </p:txBody>
      </p:sp>
    </p:spTree>
    <p:extLst>
      <p:ext uri="{BB962C8B-B14F-4D97-AF65-F5344CB8AC3E}">
        <p14:creationId xmlns:p14="http://schemas.microsoft.com/office/powerpoint/2010/main" val="3193829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importance of computers plus code!</a:t>
            </a:r>
          </a:p>
        </p:txBody>
      </p:sp>
      <p:sp>
        <p:nvSpPr>
          <p:cNvPr id="4" name="Slide Number Placeholder 3"/>
          <p:cNvSpPr>
            <a:spLocks noGrp="1"/>
          </p:cNvSpPr>
          <p:nvPr>
            <p:ph type="sldNum" sz="quarter" idx="5"/>
          </p:nvPr>
        </p:nvSpPr>
        <p:spPr/>
        <p:txBody>
          <a:bodyPr/>
          <a:lstStyle/>
          <a:p>
            <a:fld id="{5A9233EA-216E-1B49-B293-CB8D7729CAE8}" type="slidenum">
              <a:rPr lang="en-US" smtClean="0"/>
              <a:t>7</a:t>
            </a:fld>
            <a:endParaRPr lang="en-US"/>
          </a:p>
        </p:txBody>
      </p:sp>
    </p:spTree>
    <p:extLst>
      <p:ext uri="{BB962C8B-B14F-4D97-AF65-F5344CB8AC3E}">
        <p14:creationId xmlns:p14="http://schemas.microsoft.com/office/powerpoint/2010/main" val="3853433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9233EA-216E-1B49-B293-CB8D7729CAE8}" type="slidenum">
              <a:rPr lang="en-US" smtClean="0"/>
              <a:t>8</a:t>
            </a:fld>
            <a:endParaRPr lang="en-US"/>
          </a:p>
        </p:txBody>
      </p:sp>
    </p:spTree>
    <p:extLst>
      <p:ext uri="{BB962C8B-B14F-4D97-AF65-F5344CB8AC3E}">
        <p14:creationId xmlns:p14="http://schemas.microsoft.com/office/powerpoint/2010/main" val="2004579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drive.google.com</a:t>
            </a:r>
            <a:r>
              <a:rPr lang="en-US" dirty="0"/>
              <a:t>/file/d/1GM-ayAMoh3i2fbCuzLdF6X6VlrLURdGQ/</a:t>
            </a:r>
            <a:r>
              <a:rPr lang="en-US" dirty="0" err="1"/>
              <a:t>view?usp</a:t>
            </a:r>
            <a:r>
              <a:rPr lang="en-US" dirty="0"/>
              <a:t>=sharing</a:t>
            </a:r>
          </a:p>
        </p:txBody>
      </p:sp>
      <p:sp>
        <p:nvSpPr>
          <p:cNvPr id="4" name="Slide Number Placeholder 3"/>
          <p:cNvSpPr>
            <a:spLocks noGrp="1"/>
          </p:cNvSpPr>
          <p:nvPr>
            <p:ph type="sldNum" sz="quarter" idx="5"/>
          </p:nvPr>
        </p:nvSpPr>
        <p:spPr/>
        <p:txBody>
          <a:bodyPr/>
          <a:lstStyle/>
          <a:p>
            <a:fld id="{475FE9DD-082A-FE4E-8C40-68B85F04F890}" type="slidenum">
              <a:rPr lang="en-US" smtClean="0"/>
              <a:t>11</a:t>
            </a:fld>
            <a:endParaRPr lang="en-US"/>
          </a:p>
        </p:txBody>
      </p:sp>
    </p:spTree>
    <p:extLst>
      <p:ext uri="{BB962C8B-B14F-4D97-AF65-F5344CB8AC3E}">
        <p14:creationId xmlns:p14="http://schemas.microsoft.com/office/powerpoint/2010/main" val="296714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7CD84-AD4C-0A40-B006-B5FA7E3427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B0AB5B-5D13-AF47-A0A9-6CD9736F91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25168F-06B0-6B46-989A-C9D7EA6D3C0D}"/>
              </a:ext>
            </a:extLst>
          </p:cNvPr>
          <p:cNvSpPr>
            <a:spLocks noGrp="1"/>
          </p:cNvSpPr>
          <p:nvPr>
            <p:ph type="dt" sz="half" idx="10"/>
          </p:nvPr>
        </p:nvSpPr>
        <p:spPr/>
        <p:txBody>
          <a:bodyPr/>
          <a:lstStyle/>
          <a:p>
            <a:fld id="{A405010B-97BE-3A43-8C72-7D2F5593AFCB}" type="datetimeFigureOut">
              <a:rPr lang="en-US" smtClean="0"/>
              <a:t>4/27/21</a:t>
            </a:fld>
            <a:endParaRPr lang="en-US"/>
          </a:p>
        </p:txBody>
      </p:sp>
      <p:sp>
        <p:nvSpPr>
          <p:cNvPr id="5" name="Footer Placeholder 4">
            <a:extLst>
              <a:ext uri="{FF2B5EF4-FFF2-40B4-BE49-F238E27FC236}">
                <a16:creationId xmlns:a16="http://schemas.microsoft.com/office/drawing/2014/main" id="{C6FE443D-5817-F140-9CD0-C7B1523E8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9B67D-CE57-B242-8594-D5508ADE90D1}"/>
              </a:ext>
            </a:extLst>
          </p:cNvPr>
          <p:cNvSpPr>
            <a:spLocks noGrp="1"/>
          </p:cNvSpPr>
          <p:nvPr>
            <p:ph type="sldNum" sz="quarter" idx="12"/>
          </p:nvPr>
        </p:nvSpPr>
        <p:spPr/>
        <p:txBody>
          <a:bodyPr/>
          <a:lstStyle/>
          <a:p>
            <a:fld id="{0EBF791F-D6D8-A145-9CF8-3AC10C335F2B}" type="slidenum">
              <a:rPr lang="en-US" smtClean="0"/>
              <a:t>‹#›</a:t>
            </a:fld>
            <a:endParaRPr lang="en-US"/>
          </a:p>
        </p:txBody>
      </p:sp>
    </p:spTree>
    <p:extLst>
      <p:ext uri="{BB962C8B-B14F-4D97-AF65-F5344CB8AC3E}">
        <p14:creationId xmlns:p14="http://schemas.microsoft.com/office/powerpoint/2010/main" val="2270261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D92FA-123F-9A41-8CBE-154C849C69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488446-CB01-5C44-9AAC-F62539F82B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8D4CE1-3868-4B46-BC07-56ED5D67E178}"/>
              </a:ext>
            </a:extLst>
          </p:cNvPr>
          <p:cNvSpPr>
            <a:spLocks noGrp="1"/>
          </p:cNvSpPr>
          <p:nvPr>
            <p:ph type="dt" sz="half" idx="10"/>
          </p:nvPr>
        </p:nvSpPr>
        <p:spPr/>
        <p:txBody>
          <a:bodyPr/>
          <a:lstStyle/>
          <a:p>
            <a:fld id="{A405010B-97BE-3A43-8C72-7D2F5593AFCB}" type="datetimeFigureOut">
              <a:rPr lang="en-US" smtClean="0"/>
              <a:t>4/27/21</a:t>
            </a:fld>
            <a:endParaRPr lang="en-US"/>
          </a:p>
        </p:txBody>
      </p:sp>
      <p:sp>
        <p:nvSpPr>
          <p:cNvPr id="5" name="Footer Placeholder 4">
            <a:extLst>
              <a:ext uri="{FF2B5EF4-FFF2-40B4-BE49-F238E27FC236}">
                <a16:creationId xmlns:a16="http://schemas.microsoft.com/office/drawing/2014/main" id="{65935676-0B8A-834C-8E36-4E542A291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C6BF3-DA77-4249-89AF-B4BA49299AD4}"/>
              </a:ext>
            </a:extLst>
          </p:cNvPr>
          <p:cNvSpPr>
            <a:spLocks noGrp="1"/>
          </p:cNvSpPr>
          <p:nvPr>
            <p:ph type="sldNum" sz="quarter" idx="12"/>
          </p:nvPr>
        </p:nvSpPr>
        <p:spPr/>
        <p:txBody>
          <a:bodyPr/>
          <a:lstStyle/>
          <a:p>
            <a:fld id="{0EBF791F-D6D8-A145-9CF8-3AC10C335F2B}" type="slidenum">
              <a:rPr lang="en-US" smtClean="0"/>
              <a:t>‹#›</a:t>
            </a:fld>
            <a:endParaRPr lang="en-US"/>
          </a:p>
        </p:txBody>
      </p:sp>
    </p:spTree>
    <p:extLst>
      <p:ext uri="{BB962C8B-B14F-4D97-AF65-F5344CB8AC3E}">
        <p14:creationId xmlns:p14="http://schemas.microsoft.com/office/powerpoint/2010/main" val="360652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91A77-90A7-B243-86EE-FF1A9D963C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F6EC36-23E2-8641-B194-60D72BAA89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9C2AA4-7D1C-A54F-8CB2-FC43970E85BF}"/>
              </a:ext>
            </a:extLst>
          </p:cNvPr>
          <p:cNvSpPr>
            <a:spLocks noGrp="1"/>
          </p:cNvSpPr>
          <p:nvPr>
            <p:ph type="dt" sz="half" idx="10"/>
          </p:nvPr>
        </p:nvSpPr>
        <p:spPr/>
        <p:txBody>
          <a:bodyPr/>
          <a:lstStyle/>
          <a:p>
            <a:fld id="{A405010B-97BE-3A43-8C72-7D2F5593AFCB}" type="datetimeFigureOut">
              <a:rPr lang="en-US" smtClean="0"/>
              <a:t>4/27/21</a:t>
            </a:fld>
            <a:endParaRPr lang="en-US"/>
          </a:p>
        </p:txBody>
      </p:sp>
      <p:sp>
        <p:nvSpPr>
          <p:cNvPr id="5" name="Footer Placeholder 4">
            <a:extLst>
              <a:ext uri="{FF2B5EF4-FFF2-40B4-BE49-F238E27FC236}">
                <a16:creationId xmlns:a16="http://schemas.microsoft.com/office/drawing/2014/main" id="{92A614B6-807A-AA4A-9B74-6EECFDBCCD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42BAC-09CB-5741-A998-BFD142081F12}"/>
              </a:ext>
            </a:extLst>
          </p:cNvPr>
          <p:cNvSpPr>
            <a:spLocks noGrp="1"/>
          </p:cNvSpPr>
          <p:nvPr>
            <p:ph type="sldNum" sz="quarter" idx="12"/>
          </p:nvPr>
        </p:nvSpPr>
        <p:spPr/>
        <p:txBody>
          <a:bodyPr/>
          <a:lstStyle/>
          <a:p>
            <a:fld id="{0EBF791F-D6D8-A145-9CF8-3AC10C335F2B}" type="slidenum">
              <a:rPr lang="en-US" smtClean="0"/>
              <a:t>‹#›</a:t>
            </a:fld>
            <a:endParaRPr lang="en-US"/>
          </a:p>
        </p:txBody>
      </p:sp>
    </p:spTree>
    <p:extLst>
      <p:ext uri="{BB962C8B-B14F-4D97-AF65-F5344CB8AC3E}">
        <p14:creationId xmlns:p14="http://schemas.microsoft.com/office/powerpoint/2010/main" val="4069599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89164-3B06-2249-8683-75BD07BA71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6EC416-8B93-A54A-916D-EAAFDBFFF8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D026E1-F836-AD4F-8922-6DAFDD799661}"/>
              </a:ext>
            </a:extLst>
          </p:cNvPr>
          <p:cNvSpPr>
            <a:spLocks noGrp="1"/>
          </p:cNvSpPr>
          <p:nvPr>
            <p:ph type="dt" sz="half" idx="10"/>
          </p:nvPr>
        </p:nvSpPr>
        <p:spPr/>
        <p:txBody>
          <a:bodyPr/>
          <a:lstStyle/>
          <a:p>
            <a:fld id="{A405010B-97BE-3A43-8C72-7D2F5593AFCB}" type="datetimeFigureOut">
              <a:rPr lang="en-US" smtClean="0"/>
              <a:t>4/27/21</a:t>
            </a:fld>
            <a:endParaRPr lang="en-US"/>
          </a:p>
        </p:txBody>
      </p:sp>
      <p:sp>
        <p:nvSpPr>
          <p:cNvPr id="5" name="Footer Placeholder 4">
            <a:extLst>
              <a:ext uri="{FF2B5EF4-FFF2-40B4-BE49-F238E27FC236}">
                <a16:creationId xmlns:a16="http://schemas.microsoft.com/office/drawing/2014/main" id="{9948EC11-90FA-9E42-B4AA-C6D6836315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71440-31C6-CD4B-A3CE-ED3A77F9EE47}"/>
              </a:ext>
            </a:extLst>
          </p:cNvPr>
          <p:cNvSpPr>
            <a:spLocks noGrp="1"/>
          </p:cNvSpPr>
          <p:nvPr>
            <p:ph type="sldNum" sz="quarter" idx="12"/>
          </p:nvPr>
        </p:nvSpPr>
        <p:spPr/>
        <p:txBody>
          <a:bodyPr/>
          <a:lstStyle/>
          <a:p>
            <a:fld id="{0EBF791F-D6D8-A145-9CF8-3AC10C335F2B}" type="slidenum">
              <a:rPr lang="en-US" smtClean="0"/>
              <a:t>‹#›</a:t>
            </a:fld>
            <a:endParaRPr lang="en-US"/>
          </a:p>
        </p:txBody>
      </p:sp>
    </p:spTree>
    <p:extLst>
      <p:ext uri="{BB962C8B-B14F-4D97-AF65-F5344CB8AC3E}">
        <p14:creationId xmlns:p14="http://schemas.microsoft.com/office/powerpoint/2010/main" val="1334821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3FCD4-3259-4D4C-B903-3F5BE8427E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7BCC57-A5DC-DC4C-AEDE-C3A3F5D62E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0E7F05-4C38-B948-AAA3-7B62B54C56C0}"/>
              </a:ext>
            </a:extLst>
          </p:cNvPr>
          <p:cNvSpPr>
            <a:spLocks noGrp="1"/>
          </p:cNvSpPr>
          <p:nvPr>
            <p:ph type="dt" sz="half" idx="10"/>
          </p:nvPr>
        </p:nvSpPr>
        <p:spPr/>
        <p:txBody>
          <a:bodyPr/>
          <a:lstStyle/>
          <a:p>
            <a:fld id="{A405010B-97BE-3A43-8C72-7D2F5593AFCB}" type="datetimeFigureOut">
              <a:rPr lang="en-US" smtClean="0"/>
              <a:t>4/27/21</a:t>
            </a:fld>
            <a:endParaRPr lang="en-US"/>
          </a:p>
        </p:txBody>
      </p:sp>
      <p:sp>
        <p:nvSpPr>
          <p:cNvPr id="5" name="Footer Placeholder 4">
            <a:extLst>
              <a:ext uri="{FF2B5EF4-FFF2-40B4-BE49-F238E27FC236}">
                <a16:creationId xmlns:a16="http://schemas.microsoft.com/office/drawing/2014/main" id="{F9A2832C-6D35-2945-8C50-4EFA65F75F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E99B65-B163-1C49-99B5-DBD564F49386}"/>
              </a:ext>
            </a:extLst>
          </p:cNvPr>
          <p:cNvSpPr>
            <a:spLocks noGrp="1"/>
          </p:cNvSpPr>
          <p:nvPr>
            <p:ph type="sldNum" sz="quarter" idx="12"/>
          </p:nvPr>
        </p:nvSpPr>
        <p:spPr/>
        <p:txBody>
          <a:bodyPr/>
          <a:lstStyle/>
          <a:p>
            <a:fld id="{0EBF791F-D6D8-A145-9CF8-3AC10C335F2B}" type="slidenum">
              <a:rPr lang="en-US" smtClean="0"/>
              <a:t>‹#›</a:t>
            </a:fld>
            <a:endParaRPr lang="en-US"/>
          </a:p>
        </p:txBody>
      </p:sp>
    </p:spTree>
    <p:extLst>
      <p:ext uri="{BB962C8B-B14F-4D97-AF65-F5344CB8AC3E}">
        <p14:creationId xmlns:p14="http://schemas.microsoft.com/office/powerpoint/2010/main" val="432832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137D9-C134-874E-A99F-DBCBFBC87C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CE633E-D4DC-414A-BF1C-D6D0E3ADE4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A61608-A0E2-294D-9F9C-F70D64360C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974729-977B-5A41-B619-D90F75B668D6}"/>
              </a:ext>
            </a:extLst>
          </p:cNvPr>
          <p:cNvSpPr>
            <a:spLocks noGrp="1"/>
          </p:cNvSpPr>
          <p:nvPr>
            <p:ph type="dt" sz="half" idx="10"/>
          </p:nvPr>
        </p:nvSpPr>
        <p:spPr/>
        <p:txBody>
          <a:bodyPr/>
          <a:lstStyle/>
          <a:p>
            <a:fld id="{A405010B-97BE-3A43-8C72-7D2F5593AFCB}" type="datetimeFigureOut">
              <a:rPr lang="en-US" smtClean="0"/>
              <a:t>4/27/21</a:t>
            </a:fld>
            <a:endParaRPr lang="en-US"/>
          </a:p>
        </p:txBody>
      </p:sp>
      <p:sp>
        <p:nvSpPr>
          <p:cNvPr id="6" name="Footer Placeholder 5">
            <a:extLst>
              <a:ext uri="{FF2B5EF4-FFF2-40B4-BE49-F238E27FC236}">
                <a16:creationId xmlns:a16="http://schemas.microsoft.com/office/drawing/2014/main" id="{9F5AAA76-EE6A-9D42-8941-A6AD7464A1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FC07D-9D7E-9849-AA5C-DF4BCCD2FBED}"/>
              </a:ext>
            </a:extLst>
          </p:cNvPr>
          <p:cNvSpPr>
            <a:spLocks noGrp="1"/>
          </p:cNvSpPr>
          <p:nvPr>
            <p:ph type="sldNum" sz="quarter" idx="12"/>
          </p:nvPr>
        </p:nvSpPr>
        <p:spPr/>
        <p:txBody>
          <a:bodyPr/>
          <a:lstStyle/>
          <a:p>
            <a:fld id="{0EBF791F-D6D8-A145-9CF8-3AC10C335F2B}" type="slidenum">
              <a:rPr lang="en-US" smtClean="0"/>
              <a:t>‹#›</a:t>
            </a:fld>
            <a:endParaRPr lang="en-US"/>
          </a:p>
        </p:txBody>
      </p:sp>
    </p:spTree>
    <p:extLst>
      <p:ext uri="{BB962C8B-B14F-4D97-AF65-F5344CB8AC3E}">
        <p14:creationId xmlns:p14="http://schemas.microsoft.com/office/powerpoint/2010/main" val="136139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62359-57D8-5A4C-BE83-C19198C669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58A889-1740-F447-870C-785BB09BCD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42978D-8F5E-894B-8B7D-A91DA7A8CC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30E1B4-F2FC-7840-A317-97FB4CC0AB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32650E-73A4-3945-850D-A5EEFBA641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E68508-1F06-1D48-9A74-5EA1A3C946D2}"/>
              </a:ext>
            </a:extLst>
          </p:cNvPr>
          <p:cNvSpPr>
            <a:spLocks noGrp="1"/>
          </p:cNvSpPr>
          <p:nvPr>
            <p:ph type="dt" sz="half" idx="10"/>
          </p:nvPr>
        </p:nvSpPr>
        <p:spPr/>
        <p:txBody>
          <a:bodyPr/>
          <a:lstStyle/>
          <a:p>
            <a:fld id="{A405010B-97BE-3A43-8C72-7D2F5593AFCB}" type="datetimeFigureOut">
              <a:rPr lang="en-US" smtClean="0"/>
              <a:t>4/27/21</a:t>
            </a:fld>
            <a:endParaRPr lang="en-US"/>
          </a:p>
        </p:txBody>
      </p:sp>
      <p:sp>
        <p:nvSpPr>
          <p:cNvPr id="8" name="Footer Placeholder 7">
            <a:extLst>
              <a:ext uri="{FF2B5EF4-FFF2-40B4-BE49-F238E27FC236}">
                <a16:creationId xmlns:a16="http://schemas.microsoft.com/office/drawing/2014/main" id="{489CF278-206E-2740-9193-A851FC5C5B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464775-43D7-5B4D-9EDA-6F4C9AC490E3}"/>
              </a:ext>
            </a:extLst>
          </p:cNvPr>
          <p:cNvSpPr>
            <a:spLocks noGrp="1"/>
          </p:cNvSpPr>
          <p:nvPr>
            <p:ph type="sldNum" sz="quarter" idx="12"/>
          </p:nvPr>
        </p:nvSpPr>
        <p:spPr/>
        <p:txBody>
          <a:bodyPr/>
          <a:lstStyle/>
          <a:p>
            <a:fld id="{0EBF791F-D6D8-A145-9CF8-3AC10C335F2B}" type="slidenum">
              <a:rPr lang="en-US" smtClean="0"/>
              <a:t>‹#›</a:t>
            </a:fld>
            <a:endParaRPr lang="en-US"/>
          </a:p>
        </p:txBody>
      </p:sp>
    </p:spTree>
    <p:extLst>
      <p:ext uri="{BB962C8B-B14F-4D97-AF65-F5344CB8AC3E}">
        <p14:creationId xmlns:p14="http://schemas.microsoft.com/office/powerpoint/2010/main" val="510503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962C1-CB5E-7A49-91DA-FEFBD0BF23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9A5D6C-990B-B648-B3E6-1BBFBBA86202}"/>
              </a:ext>
            </a:extLst>
          </p:cNvPr>
          <p:cNvSpPr>
            <a:spLocks noGrp="1"/>
          </p:cNvSpPr>
          <p:nvPr>
            <p:ph type="dt" sz="half" idx="10"/>
          </p:nvPr>
        </p:nvSpPr>
        <p:spPr/>
        <p:txBody>
          <a:bodyPr/>
          <a:lstStyle/>
          <a:p>
            <a:fld id="{A405010B-97BE-3A43-8C72-7D2F5593AFCB}" type="datetimeFigureOut">
              <a:rPr lang="en-US" smtClean="0"/>
              <a:t>4/27/21</a:t>
            </a:fld>
            <a:endParaRPr lang="en-US"/>
          </a:p>
        </p:txBody>
      </p:sp>
      <p:sp>
        <p:nvSpPr>
          <p:cNvPr id="4" name="Footer Placeholder 3">
            <a:extLst>
              <a:ext uri="{FF2B5EF4-FFF2-40B4-BE49-F238E27FC236}">
                <a16:creationId xmlns:a16="http://schemas.microsoft.com/office/drawing/2014/main" id="{8F40B8CE-7D09-974E-AF59-8322B5A1F6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887EE7-6E4B-EC4B-9380-558F08491D04}"/>
              </a:ext>
            </a:extLst>
          </p:cNvPr>
          <p:cNvSpPr>
            <a:spLocks noGrp="1"/>
          </p:cNvSpPr>
          <p:nvPr>
            <p:ph type="sldNum" sz="quarter" idx="12"/>
          </p:nvPr>
        </p:nvSpPr>
        <p:spPr/>
        <p:txBody>
          <a:bodyPr/>
          <a:lstStyle/>
          <a:p>
            <a:fld id="{0EBF791F-D6D8-A145-9CF8-3AC10C335F2B}" type="slidenum">
              <a:rPr lang="en-US" smtClean="0"/>
              <a:t>‹#›</a:t>
            </a:fld>
            <a:endParaRPr lang="en-US"/>
          </a:p>
        </p:txBody>
      </p:sp>
    </p:spTree>
    <p:extLst>
      <p:ext uri="{BB962C8B-B14F-4D97-AF65-F5344CB8AC3E}">
        <p14:creationId xmlns:p14="http://schemas.microsoft.com/office/powerpoint/2010/main" val="4213752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C6A6FD-50FC-D447-AC04-0FEF270E8151}"/>
              </a:ext>
            </a:extLst>
          </p:cNvPr>
          <p:cNvSpPr>
            <a:spLocks noGrp="1"/>
          </p:cNvSpPr>
          <p:nvPr>
            <p:ph type="dt" sz="half" idx="10"/>
          </p:nvPr>
        </p:nvSpPr>
        <p:spPr/>
        <p:txBody>
          <a:bodyPr/>
          <a:lstStyle/>
          <a:p>
            <a:fld id="{A405010B-97BE-3A43-8C72-7D2F5593AFCB}" type="datetimeFigureOut">
              <a:rPr lang="en-US" smtClean="0"/>
              <a:t>4/27/21</a:t>
            </a:fld>
            <a:endParaRPr lang="en-US"/>
          </a:p>
        </p:txBody>
      </p:sp>
      <p:sp>
        <p:nvSpPr>
          <p:cNvPr id="3" name="Footer Placeholder 2">
            <a:extLst>
              <a:ext uri="{FF2B5EF4-FFF2-40B4-BE49-F238E27FC236}">
                <a16:creationId xmlns:a16="http://schemas.microsoft.com/office/drawing/2014/main" id="{A75BC3B3-4A73-E740-B29C-C71F21684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B47C1A-E57B-E649-80DC-98C7DAE06D6D}"/>
              </a:ext>
            </a:extLst>
          </p:cNvPr>
          <p:cNvSpPr>
            <a:spLocks noGrp="1"/>
          </p:cNvSpPr>
          <p:nvPr>
            <p:ph type="sldNum" sz="quarter" idx="12"/>
          </p:nvPr>
        </p:nvSpPr>
        <p:spPr/>
        <p:txBody>
          <a:bodyPr/>
          <a:lstStyle/>
          <a:p>
            <a:fld id="{0EBF791F-D6D8-A145-9CF8-3AC10C335F2B}" type="slidenum">
              <a:rPr lang="en-US" smtClean="0"/>
              <a:t>‹#›</a:t>
            </a:fld>
            <a:endParaRPr lang="en-US"/>
          </a:p>
        </p:txBody>
      </p:sp>
    </p:spTree>
    <p:extLst>
      <p:ext uri="{BB962C8B-B14F-4D97-AF65-F5344CB8AC3E}">
        <p14:creationId xmlns:p14="http://schemas.microsoft.com/office/powerpoint/2010/main" val="3854131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BE80F-5A5F-7C4B-9B4A-5222F6091E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9F425D-DD2C-024C-8474-7691AF809D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5104D1-FD03-7048-8EE1-45B7B5B1D3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ADB-9018-C14A-B9A2-69B731B7E464}"/>
              </a:ext>
            </a:extLst>
          </p:cNvPr>
          <p:cNvSpPr>
            <a:spLocks noGrp="1"/>
          </p:cNvSpPr>
          <p:nvPr>
            <p:ph type="dt" sz="half" idx="10"/>
          </p:nvPr>
        </p:nvSpPr>
        <p:spPr/>
        <p:txBody>
          <a:bodyPr/>
          <a:lstStyle/>
          <a:p>
            <a:fld id="{A405010B-97BE-3A43-8C72-7D2F5593AFCB}" type="datetimeFigureOut">
              <a:rPr lang="en-US" smtClean="0"/>
              <a:t>4/27/21</a:t>
            </a:fld>
            <a:endParaRPr lang="en-US"/>
          </a:p>
        </p:txBody>
      </p:sp>
      <p:sp>
        <p:nvSpPr>
          <p:cNvPr id="6" name="Footer Placeholder 5">
            <a:extLst>
              <a:ext uri="{FF2B5EF4-FFF2-40B4-BE49-F238E27FC236}">
                <a16:creationId xmlns:a16="http://schemas.microsoft.com/office/drawing/2014/main" id="{951AB425-9C02-6244-9820-05CE8176C5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3031E8-54DA-2D44-967D-872721026296}"/>
              </a:ext>
            </a:extLst>
          </p:cNvPr>
          <p:cNvSpPr>
            <a:spLocks noGrp="1"/>
          </p:cNvSpPr>
          <p:nvPr>
            <p:ph type="sldNum" sz="quarter" idx="12"/>
          </p:nvPr>
        </p:nvSpPr>
        <p:spPr/>
        <p:txBody>
          <a:bodyPr/>
          <a:lstStyle/>
          <a:p>
            <a:fld id="{0EBF791F-D6D8-A145-9CF8-3AC10C335F2B}" type="slidenum">
              <a:rPr lang="en-US" smtClean="0"/>
              <a:t>‹#›</a:t>
            </a:fld>
            <a:endParaRPr lang="en-US"/>
          </a:p>
        </p:txBody>
      </p:sp>
    </p:spTree>
    <p:extLst>
      <p:ext uri="{BB962C8B-B14F-4D97-AF65-F5344CB8AC3E}">
        <p14:creationId xmlns:p14="http://schemas.microsoft.com/office/powerpoint/2010/main" val="229909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83261-FE0D-CA42-8A42-55D5AA825D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C34794-6199-5640-95E1-73F31D5C5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61F5DF-EBD7-E34C-ACA4-8A16ABCC4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E44950-83C4-1846-AFD0-5C0C73EAC0FD}"/>
              </a:ext>
            </a:extLst>
          </p:cNvPr>
          <p:cNvSpPr>
            <a:spLocks noGrp="1"/>
          </p:cNvSpPr>
          <p:nvPr>
            <p:ph type="dt" sz="half" idx="10"/>
          </p:nvPr>
        </p:nvSpPr>
        <p:spPr/>
        <p:txBody>
          <a:bodyPr/>
          <a:lstStyle/>
          <a:p>
            <a:fld id="{A405010B-97BE-3A43-8C72-7D2F5593AFCB}" type="datetimeFigureOut">
              <a:rPr lang="en-US" smtClean="0"/>
              <a:t>4/27/21</a:t>
            </a:fld>
            <a:endParaRPr lang="en-US"/>
          </a:p>
        </p:txBody>
      </p:sp>
      <p:sp>
        <p:nvSpPr>
          <p:cNvPr id="6" name="Footer Placeholder 5">
            <a:extLst>
              <a:ext uri="{FF2B5EF4-FFF2-40B4-BE49-F238E27FC236}">
                <a16:creationId xmlns:a16="http://schemas.microsoft.com/office/drawing/2014/main" id="{D88F224F-0949-4E43-8BD3-0B8D1D9BED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F09A17-9333-BD4A-8A5C-844F0E33816D}"/>
              </a:ext>
            </a:extLst>
          </p:cNvPr>
          <p:cNvSpPr>
            <a:spLocks noGrp="1"/>
          </p:cNvSpPr>
          <p:nvPr>
            <p:ph type="sldNum" sz="quarter" idx="12"/>
          </p:nvPr>
        </p:nvSpPr>
        <p:spPr/>
        <p:txBody>
          <a:bodyPr/>
          <a:lstStyle/>
          <a:p>
            <a:fld id="{0EBF791F-D6D8-A145-9CF8-3AC10C335F2B}" type="slidenum">
              <a:rPr lang="en-US" smtClean="0"/>
              <a:t>‹#›</a:t>
            </a:fld>
            <a:endParaRPr lang="en-US"/>
          </a:p>
        </p:txBody>
      </p:sp>
    </p:spTree>
    <p:extLst>
      <p:ext uri="{BB962C8B-B14F-4D97-AF65-F5344CB8AC3E}">
        <p14:creationId xmlns:p14="http://schemas.microsoft.com/office/powerpoint/2010/main" val="3002472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86C49-2B92-E64B-8167-2CC2861826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B2E08A-EC42-1C46-9B53-8344AB5DF4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B5BA4-229E-1943-8768-948C72113C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05010B-97BE-3A43-8C72-7D2F5593AFCB}" type="datetimeFigureOut">
              <a:rPr lang="en-US" smtClean="0"/>
              <a:t>4/27/21</a:t>
            </a:fld>
            <a:endParaRPr lang="en-US"/>
          </a:p>
        </p:txBody>
      </p:sp>
      <p:sp>
        <p:nvSpPr>
          <p:cNvPr id="5" name="Footer Placeholder 4">
            <a:extLst>
              <a:ext uri="{FF2B5EF4-FFF2-40B4-BE49-F238E27FC236}">
                <a16:creationId xmlns:a16="http://schemas.microsoft.com/office/drawing/2014/main" id="{F221ACB3-8378-6A4E-A33C-63F74853DD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5F404A-EAA8-4C49-95AE-33524561B6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BF791F-D6D8-A145-9CF8-3AC10C335F2B}" type="slidenum">
              <a:rPr lang="en-US" smtClean="0"/>
              <a:t>‹#›</a:t>
            </a:fld>
            <a:endParaRPr lang="en-US"/>
          </a:p>
        </p:txBody>
      </p:sp>
    </p:spTree>
    <p:extLst>
      <p:ext uri="{BB962C8B-B14F-4D97-AF65-F5344CB8AC3E}">
        <p14:creationId xmlns:p14="http://schemas.microsoft.com/office/powerpoint/2010/main" val="3690827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7BAA71-C321-8B4F-97D4-8038A0B237F1}"/>
              </a:ext>
            </a:extLst>
          </p:cNvPr>
          <p:cNvPicPr>
            <a:picLocks noChangeAspect="1"/>
          </p:cNvPicPr>
          <p:nvPr/>
        </p:nvPicPr>
        <p:blipFill>
          <a:blip r:embed="rId2"/>
          <a:stretch>
            <a:fillRect/>
          </a:stretch>
        </p:blipFill>
        <p:spPr>
          <a:xfrm>
            <a:off x="2455426" y="2978916"/>
            <a:ext cx="6865784" cy="6858000"/>
          </a:xfrm>
          <a:prstGeom prst="rect">
            <a:avLst/>
          </a:prstGeom>
        </p:spPr>
      </p:pic>
      <p:sp>
        <p:nvSpPr>
          <p:cNvPr id="2" name="TextBox 1">
            <a:extLst>
              <a:ext uri="{FF2B5EF4-FFF2-40B4-BE49-F238E27FC236}">
                <a16:creationId xmlns:a16="http://schemas.microsoft.com/office/drawing/2014/main" id="{C97E928D-B026-5243-B7CF-4D90F7E49AD0}"/>
              </a:ext>
            </a:extLst>
          </p:cNvPr>
          <p:cNvSpPr txBox="1"/>
          <p:nvPr/>
        </p:nvSpPr>
        <p:spPr>
          <a:xfrm>
            <a:off x="3995328" y="4137526"/>
            <a:ext cx="3785980" cy="1200329"/>
          </a:xfrm>
          <a:prstGeom prst="rect">
            <a:avLst/>
          </a:prstGeom>
          <a:noFill/>
        </p:spPr>
        <p:txBody>
          <a:bodyPr wrap="square" rtlCol="0">
            <a:spAutoFit/>
          </a:bodyPr>
          <a:lstStyle/>
          <a:p>
            <a:pPr algn="ctr"/>
            <a:r>
              <a:rPr lang="en-US" sz="2400" dirty="0">
                <a:latin typeface="Helvetica Neue Light" panose="02000403000000020004" pitchFamily="2" charset="0"/>
                <a:ea typeface="Helvetica Neue Light" panose="02000403000000020004" pitchFamily="2" charset="0"/>
              </a:rPr>
              <a:t>DNA Extraction</a:t>
            </a:r>
          </a:p>
          <a:p>
            <a:pPr algn="ctr"/>
            <a:r>
              <a:rPr lang="en-US" sz="2400" dirty="0">
                <a:latin typeface="Helvetica Neue Light" panose="02000403000000020004" pitchFamily="2" charset="0"/>
                <a:ea typeface="Helvetica Neue Light" panose="02000403000000020004" pitchFamily="2" charset="0"/>
              </a:rPr>
              <a:t>Brooke Wolford, PhD</a:t>
            </a:r>
          </a:p>
          <a:p>
            <a:pPr algn="ctr"/>
            <a:r>
              <a:rPr lang="en-US" sz="2400" dirty="0">
                <a:latin typeface="Helvetica Neue Light" panose="02000403000000020004" pitchFamily="2" charset="0"/>
                <a:ea typeface="Helvetica Neue Light" panose="02000403000000020004" pitchFamily="2" charset="0"/>
              </a:rPr>
              <a:t>April 27, 2021</a:t>
            </a:r>
          </a:p>
        </p:txBody>
      </p:sp>
      <p:pic>
        <p:nvPicPr>
          <p:cNvPr id="7" name="Picture 6">
            <a:extLst>
              <a:ext uri="{FF2B5EF4-FFF2-40B4-BE49-F238E27FC236}">
                <a16:creationId xmlns:a16="http://schemas.microsoft.com/office/drawing/2014/main" id="{E835858F-B656-2546-AC23-ACC0F00EC2AF}"/>
              </a:ext>
            </a:extLst>
          </p:cNvPr>
          <p:cNvPicPr>
            <a:picLocks noChangeAspect="1"/>
          </p:cNvPicPr>
          <p:nvPr/>
        </p:nvPicPr>
        <p:blipFill>
          <a:blip r:embed="rId3"/>
          <a:stretch>
            <a:fillRect/>
          </a:stretch>
        </p:blipFill>
        <p:spPr>
          <a:xfrm>
            <a:off x="3360635" y="0"/>
            <a:ext cx="5228359" cy="3731741"/>
          </a:xfrm>
          <a:prstGeom prst="rect">
            <a:avLst/>
          </a:prstGeom>
        </p:spPr>
      </p:pic>
    </p:spTree>
    <p:extLst>
      <p:ext uri="{BB962C8B-B14F-4D97-AF65-F5344CB8AC3E}">
        <p14:creationId xmlns:p14="http://schemas.microsoft.com/office/powerpoint/2010/main" val="117470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C722C-2814-9148-8C2B-C77D281785DD}"/>
              </a:ext>
            </a:extLst>
          </p:cNvPr>
          <p:cNvSpPr>
            <a:spLocks noGrp="1"/>
          </p:cNvSpPr>
          <p:nvPr>
            <p:ph type="title"/>
          </p:nvPr>
        </p:nvSpPr>
        <p:spPr/>
        <p:txBody>
          <a:bodyPr/>
          <a:lstStyle/>
          <a:p>
            <a:r>
              <a:rPr lang="en-US" dirty="0">
                <a:latin typeface="Helvetica Neue Light" panose="02000403000000020004" pitchFamily="2" charset="0"/>
                <a:ea typeface="Helvetica Neue Light" panose="02000403000000020004" pitchFamily="2" charset="0"/>
              </a:rPr>
              <a:t>Today, let’s extract DNA from a strawberry!</a:t>
            </a:r>
          </a:p>
        </p:txBody>
      </p:sp>
      <p:pic>
        <p:nvPicPr>
          <p:cNvPr id="6" name="Picture 5">
            <a:extLst>
              <a:ext uri="{FF2B5EF4-FFF2-40B4-BE49-F238E27FC236}">
                <a16:creationId xmlns:a16="http://schemas.microsoft.com/office/drawing/2014/main" id="{DA349211-A342-054F-8DF2-F9C23C1F6881}"/>
              </a:ext>
            </a:extLst>
          </p:cNvPr>
          <p:cNvPicPr>
            <a:picLocks noChangeAspect="1"/>
          </p:cNvPicPr>
          <p:nvPr/>
        </p:nvPicPr>
        <p:blipFill>
          <a:blip r:embed="rId2"/>
          <a:stretch>
            <a:fillRect/>
          </a:stretch>
        </p:blipFill>
        <p:spPr>
          <a:xfrm>
            <a:off x="289010" y="1940010"/>
            <a:ext cx="3414536" cy="2554073"/>
          </a:xfrm>
          <a:prstGeom prst="rect">
            <a:avLst/>
          </a:prstGeom>
        </p:spPr>
      </p:pic>
      <p:sp>
        <p:nvSpPr>
          <p:cNvPr id="10" name="TextBox 9">
            <a:extLst>
              <a:ext uri="{FF2B5EF4-FFF2-40B4-BE49-F238E27FC236}">
                <a16:creationId xmlns:a16="http://schemas.microsoft.com/office/drawing/2014/main" id="{5F089F7D-8A95-3C4A-A29F-097E5C0A0A72}"/>
              </a:ext>
            </a:extLst>
          </p:cNvPr>
          <p:cNvSpPr txBox="1"/>
          <p:nvPr/>
        </p:nvSpPr>
        <p:spPr>
          <a:xfrm>
            <a:off x="3703546" y="3013501"/>
            <a:ext cx="1458097" cy="830997"/>
          </a:xfrm>
          <a:prstGeom prst="rect">
            <a:avLst/>
          </a:prstGeom>
          <a:noFill/>
        </p:spPr>
        <p:txBody>
          <a:bodyPr wrap="square" rtlCol="0">
            <a:spAutoFit/>
          </a:bodyPr>
          <a:lstStyle/>
          <a:p>
            <a:r>
              <a:rPr lang="en-US" sz="4800" dirty="0">
                <a:latin typeface="Helvetica Neue Light" panose="02000403000000020004" pitchFamily="2" charset="0"/>
                <a:ea typeface="Helvetica Neue Light" panose="02000403000000020004" pitchFamily="2" charset="0"/>
              </a:rPr>
              <a:t>+</a:t>
            </a:r>
          </a:p>
        </p:txBody>
      </p:sp>
      <p:pic>
        <p:nvPicPr>
          <p:cNvPr id="11" name="Picture 10">
            <a:extLst>
              <a:ext uri="{FF2B5EF4-FFF2-40B4-BE49-F238E27FC236}">
                <a16:creationId xmlns:a16="http://schemas.microsoft.com/office/drawing/2014/main" id="{9D8AA523-B4FB-7F41-9BCE-718C76D4138D}"/>
              </a:ext>
            </a:extLst>
          </p:cNvPr>
          <p:cNvPicPr>
            <a:picLocks noChangeAspect="1"/>
          </p:cNvPicPr>
          <p:nvPr/>
        </p:nvPicPr>
        <p:blipFill>
          <a:blip r:embed="rId3"/>
          <a:stretch>
            <a:fillRect/>
          </a:stretch>
        </p:blipFill>
        <p:spPr>
          <a:xfrm>
            <a:off x="5607959" y="1591101"/>
            <a:ext cx="1422400" cy="1422400"/>
          </a:xfrm>
          <a:prstGeom prst="rect">
            <a:avLst/>
          </a:prstGeom>
        </p:spPr>
      </p:pic>
      <p:pic>
        <p:nvPicPr>
          <p:cNvPr id="12" name="Picture 11">
            <a:extLst>
              <a:ext uri="{FF2B5EF4-FFF2-40B4-BE49-F238E27FC236}">
                <a16:creationId xmlns:a16="http://schemas.microsoft.com/office/drawing/2014/main" id="{41536E8B-9B8E-C44D-AA9B-F17BDE6E6C8F}"/>
              </a:ext>
            </a:extLst>
          </p:cNvPr>
          <p:cNvPicPr>
            <a:picLocks noChangeAspect="1"/>
          </p:cNvPicPr>
          <p:nvPr/>
        </p:nvPicPr>
        <p:blipFill>
          <a:blip r:embed="rId4"/>
          <a:stretch>
            <a:fillRect/>
          </a:stretch>
        </p:blipFill>
        <p:spPr>
          <a:xfrm>
            <a:off x="4556374" y="3058768"/>
            <a:ext cx="1768912" cy="2108543"/>
          </a:xfrm>
          <a:prstGeom prst="rect">
            <a:avLst/>
          </a:prstGeom>
        </p:spPr>
      </p:pic>
      <p:pic>
        <p:nvPicPr>
          <p:cNvPr id="13" name="Picture 12">
            <a:extLst>
              <a:ext uri="{FF2B5EF4-FFF2-40B4-BE49-F238E27FC236}">
                <a16:creationId xmlns:a16="http://schemas.microsoft.com/office/drawing/2014/main" id="{DB87985C-585A-6344-B77B-4B57986DDF80}"/>
              </a:ext>
            </a:extLst>
          </p:cNvPr>
          <p:cNvPicPr>
            <a:picLocks noChangeAspect="1"/>
          </p:cNvPicPr>
          <p:nvPr/>
        </p:nvPicPr>
        <p:blipFill>
          <a:blip r:embed="rId5"/>
          <a:stretch>
            <a:fillRect/>
          </a:stretch>
        </p:blipFill>
        <p:spPr>
          <a:xfrm>
            <a:off x="3703546" y="4267027"/>
            <a:ext cx="918156" cy="2134712"/>
          </a:xfrm>
          <a:prstGeom prst="rect">
            <a:avLst/>
          </a:prstGeom>
        </p:spPr>
      </p:pic>
      <p:sp>
        <p:nvSpPr>
          <p:cNvPr id="14" name="TextBox 13">
            <a:extLst>
              <a:ext uri="{FF2B5EF4-FFF2-40B4-BE49-F238E27FC236}">
                <a16:creationId xmlns:a16="http://schemas.microsoft.com/office/drawing/2014/main" id="{54C038E8-37DE-9948-A99B-2C6C1B697FAE}"/>
              </a:ext>
            </a:extLst>
          </p:cNvPr>
          <p:cNvSpPr txBox="1"/>
          <p:nvPr/>
        </p:nvSpPr>
        <p:spPr>
          <a:xfrm>
            <a:off x="7534977" y="3005304"/>
            <a:ext cx="1458097" cy="830997"/>
          </a:xfrm>
          <a:prstGeom prst="rect">
            <a:avLst/>
          </a:prstGeom>
          <a:noFill/>
        </p:spPr>
        <p:txBody>
          <a:bodyPr wrap="square" rtlCol="0">
            <a:spAutoFit/>
          </a:bodyPr>
          <a:lstStyle/>
          <a:p>
            <a:r>
              <a:rPr lang="en-US" sz="4800" dirty="0">
                <a:latin typeface="Helvetica Neue Light" panose="02000403000000020004" pitchFamily="2" charset="0"/>
                <a:ea typeface="Helvetica Neue Light" panose="02000403000000020004" pitchFamily="2" charset="0"/>
              </a:rPr>
              <a:t>+</a:t>
            </a:r>
          </a:p>
        </p:txBody>
      </p:sp>
      <p:pic>
        <p:nvPicPr>
          <p:cNvPr id="15" name="Picture 14">
            <a:extLst>
              <a:ext uri="{FF2B5EF4-FFF2-40B4-BE49-F238E27FC236}">
                <a16:creationId xmlns:a16="http://schemas.microsoft.com/office/drawing/2014/main" id="{CEBEA9DB-4360-B941-8DB8-377F2561E5E2}"/>
              </a:ext>
            </a:extLst>
          </p:cNvPr>
          <p:cNvPicPr>
            <a:picLocks noChangeAspect="1"/>
          </p:cNvPicPr>
          <p:nvPr/>
        </p:nvPicPr>
        <p:blipFill>
          <a:blip r:embed="rId6"/>
          <a:stretch>
            <a:fillRect/>
          </a:stretch>
        </p:blipFill>
        <p:spPr>
          <a:xfrm>
            <a:off x="8229699" y="2696817"/>
            <a:ext cx="3873041" cy="1422400"/>
          </a:xfrm>
          <a:prstGeom prst="rect">
            <a:avLst/>
          </a:prstGeom>
        </p:spPr>
      </p:pic>
      <p:sp>
        <p:nvSpPr>
          <p:cNvPr id="3" name="TextBox 2">
            <a:extLst>
              <a:ext uri="{FF2B5EF4-FFF2-40B4-BE49-F238E27FC236}">
                <a16:creationId xmlns:a16="http://schemas.microsoft.com/office/drawing/2014/main" id="{CA40856E-18A6-E240-8788-07725E2CC8EC}"/>
              </a:ext>
            </a:extLst>
          </p:cNvPr>
          <p:cNvSpPr txBox="1"/>
          <p:nvPr/>
        </p:nvSpPr>
        <p:spPr>
          <a:xfrm>
            <a:off x="0" y="6169709"/>
            <a:ext cx="4023939" cy="646331"/>
          </a:xfrm>
          <a:prstGeom prst="rect">
            <a:avLst/>
          </a:prstGeom>
          <a:noFill/>
        </p:spPr>
        <p:txBody>
          <a:bodyPr wrap="square" rtlCol="0">
            <a:spAutoFit/>
          </a:bodyPr>
          <a:lstStyle/>
          <a:p>
            <a:r>
              <a:rPr lang="en-US" sz="1200" dirty="0">
                <a:latin typeface="Helvetica Neue Light" panose="02000403000000020004" pitchFamily="2" charset="0"/>
                <a:ea typeface="Helvetica Neue Light" panose="02000403000000020004" pitchFamily="2" charset="0"/>
              </a:rPr>
              <a:t>Wikimedia</a:t>
            </a:r>
          </a:p>
          <a:p>
            <a:r>
              <a:rPr lang="en-US" sz="1200" dirty="0">
                <a:latin typeface="Helvetica Neue Light" panose="02000403000000020004" pitchFamily="2" charset="0"/>
                <a:ea typeface="Helvetica Neue Light" panose="02000403000000020004" pitchFamily="2" charset="0"/>
              </a:rPr>
              <a:t>Chegg</a:t>
            </a:r>
          </a:p>
          <a:p>
            <a:r>
              <a:rPr lang="en-US" sz="1200" dirty="0" err="1">
                <a:latin typeface="Helvetica Neue Light" panose="02000403000000020004" pitchFamily="2" charset="0"/>
                <a:ea typeface="Helvetica Neue Light" panose="02000403000000020004" pitchFamily="2" charset="0"/>
              </a:rPr>
              <a:t>Thermofisher</a:t>
            </a:r>
            <a:endParaRPr lang="en-US" sz="12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3187598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F34A22-FEE6-E642-803D-F4D0C93A9122}"/>
              </a:ext>
            </a:extLst>
          </p:cNvPr>
          <p:cNvPicPr>
            <a:picLocks noChangeAspect="1"/>
          </p:cNvPicPr>
          <p:nvPr/>
        </p:nvPicPr>
        <p:blipFill>
          <a:blip r:embed="rId3"/>
          <a:stretch>
            <a:fillRect/>
          </a:stretch>
        </p:blipFill>
        <p:spPr>
          <a:xfrm>
            <a:off x="2214434" y="289764"/>
            <a:ext cx="7448551" cy="6278472"/>
          </a:xfrm>
          <a:prstGeom prst="rect">
            <a:avLst/>
          </a:prstGeom>
        </p:spPr>
      </p:pic>
      <p:sp>
        <p:nvSpPr>
          <p:cNvPr id="7" name="TextBox 6">
            <a:extLst>
              <a:ext uri="{FF2B5EF4-FFF2-40B4-BE49-F238E27FC236}">
                <a16:creationId xmlns:a16="http://schemas.microsoft.com/office/drawing/2014/main" id="{20EA95BA-9807-4247-8936-48BC45B34D08}"/>
              </a:ext>
            </a:extLst>
          </p:cNvPr>
          <p:cNvSpPr txBox="1"/>
          <p:nvPr/>
        </p:nvSpPr>
        <p:spPr>
          <a:xfrm>
            <a:off x="9662985" y="499162"/>
            <a:ext cx="1927654" cy="830997"/>
          </a:xfrm>
          <a:prstGeom prst="rect">
            <a:avLst/>
          </a:prstGeom>
          <a:noFill/>
        </p:spPr>
        <p:txBody>
          <a:bodyPr wrap="square" rtlCol="0">
            <a:spAutoFit/>
          </a:bodyPr>
          <a:lstStyle/>
          <a:p>
            <a:r>
              <a:rPr lang="en-US" sz="4800" dirty="0">
                <a:latin typeface="Helvetica Neue Light" panose="02000403000000020004" pitchFamily="2" charset="0"/>
                <a:ea typeface="Helvetica Neue Light" panose="02000403000000020004" pitchFamily="2" charset="0"/>
              </a:rPr>
              <a:t>DNA</a:t>
            </a:r>
          </a:p>
        </p:txBody>
      </p:sp>
      <p:sp>
        <p:nvSpPr>
          <p:cNvPr id="3" name="Rectangle 2">
            <a:extLst>
              <a:ext uri="{FF2B5EF4-FFF2-40B4-BE49-F238E27FC236}">
                <a16:creationId xmlns:a16="http://schemas.microsoft.com/office/drawing/2014/main" id="{E7B72279-00E4-FA48-8DAD-F97859C1F0E0}"/>
              </a:ext>
            </a:extLst>
          </p:cNvPr>
          <p:cNvSpPr/>
          <p:nvPr/>
        </p:nvSpPr>
        <p:spPr>
          <a:xfrm>
            <a:off x="0" y="6581001"/>
            <a:ext cx="868058" cy="276999"/>
          </a:xfrm>
          <a:prstGeom prst="rect">
            <a:avLst/>
          </a:prstGeom>
        </p:spPr>
        <p:txBody>
          <a:bodyPr wrap="none">
            <a:spAutoFit/>
          </a:bodyPr>
          <a:lstStyle/>
          <a:p>
            <a:r>
              <a:rPr lang="en-US" sz="1200" dirty="0">
                <a:latin typeface="Helvetica Neue Light" panose="02000403000000020004" pitchFamily="2" charset="0"/>
                <a:ea typeface="Helvetica Neue Light" panose="02000403000000020004" pitchFamily="2" charset="0"/>
              </a:rPr>
              <a:t>Wikimedia</a:t>
            </a:r>
          </a:p>
        </p:txBody>
      </p:sp>
      <p:pic>
        <p:nvPicPr>
          <p:cNvPr id="6" name="Picture 5">
            <a:extLst>
              <a:ext uri="{FF2B5EF4-FFF2-40B4-BE49-F238E27FC236}">
                <a16:creationId xmlns:a16="http://schemas.microsoft.com/office/drawing/2014/main" id="{82AA16A3-EEAE-CC47-A104-91E30DA47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02354" flipH="1">
            <a:off x="11184868" y="195132"/>
            <a:ext cx="510619" cy="1935431"/>
          </a:xfrm>
          <a:prstGeom prst="rect">
            <a:avLst/>
          </a:prstGeom>
        </p:spPr>
      </p:pic>
    </p:spTree>
    <p:extLst>
      <p:ext uri="{BB962C8B-B14F-4D97-AF65-F5344CB8AC3E}">
        <p14:creationId xmlns:p14="http://schemas.microsoft.com/office/powerpoint/2010/main" val="2448956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998838" y="2555306"/>
            <a:ext cx="10515600" cy="1325563"/>
          </a:xfrm>
        </p:spPr>
        <p:txBody>
          <a:bodyPr>
            <a:normAutofit/>
          </a:bodyPr>
          <a:lstStyle/>
          <a:p>
            <a:pPr algn="ctr"/>
            <a:r>
              <a:rPr lang="en-US" sz="6500" dirty="0"/>
              <a:t>What does a scientist do?</a:t>
            </a:r>
          </a:p>
        </p:txBody>
      </p:sp>
      <p:pic>
        <p:nvPicPr>
          <p:cNvPr id="4" name="Picture 3"/>
          <p:cNvPicPr>
            <a:picLocks noChangeAspect="1"/>
          </p:cNvPicPr>
          <p:nvPr/>
        </p:nvPicPr>
        <p:blipFill>
          <a:blip r:embed="rId3"/>
          <a:stretch>
            <a:fillRect/>
          </a:stretch>
        </p:blipFill>
        <p:spPr>
          <a:xfrm>
            <a:off x="4196551" y="0"/>
            <a:ext cx="7995448" cy="3758544"/>
          </a:xfrm>
          <a:prstGeom prst="rect">
            <a:avLst/>
          </a:prstGeom>
        </p:spPr>
      </p:pic>
      <p:pic>
        <p:nvPicPr>
          <p:cNvPr id="5" name="Picture 4"/>
          <p:cNvPicPr>
            <a:picLocks noChangeAspect="1"/>
          </p:cNvPicPr>
          <p:nvPr/>
        </p:nvPicPr>
        <p:blipFill>
          <a:blip r:embed="rId4"/>
          <a:stretch>
            <a:fillRect/>
          </a:stretch>
        </p:blipFill>
        <p:spPr>
          <a:xfrm>
            <a:off x="0" y="0"/>
            <a:ext cx="4196551" cy="6858000"/>
          </a:xfrm>
          <a:prstGeom prst="rect">
            <a:avLst/>
          </a:prstGeom>
        </p:spPr>
      </p:pic>
      <p:pic>
        <p:nvPicPr>
          <p:cNvPr id="7" name="Picture 6"/>
          <p:cNvPicPr>
            <a:picLocks noChangeAspect="1"/>
          </p:cNvPicPr>
          <p:nvPr/>
        </p:nvPicPr>
        <p:blipFill>
          <a:blip r:embed="rId5"/>
          <a:stretch>
            <a:fillRect/>
          </a:stretch>
        </p:blipFill>
        <p:spPr>
          <a:xfrm>
            <a:off x="6697361" y="3758544"/>
            <a:ext cx="5494638" cy="3092696"/>
          </a:xfrm>
          <a:prstGeom prst="rect">
            <a:avLst/>
          </a:prstGeom>
        </p:spPr>
      </p:pic>
      <p:pic>
        <p:nvPicPr>
          <p:cNvPr id="6" name="Picture 5"/>
          <p:cNvPicPr>
            <a:picLocks noChangeAspect="1"/>
          </p:cNvPicPr>
          <p:nvPr/>
        </p:nvPicPr>
        <p:blipFill>
          <a:blip r:embed="rId6"/>
          <a:stretch>
            <a:fillRect/>
          </a:stretch>
        </p:blipFill>
        <p:spPr>
          <a:xfrm>
            <a:off x="1186248" y="2693773"/>
            <a:ext cx="7429500" cy="4697923"/>
          </a:xfrm>
          <a:prstGeom prst="rect">
            <a:avLst/>
          </a:prstGeom>
        </p:spPr>
      </p:pic>
    </p:spTree>
    <p:extLst>
      <p:ext uri="{BB962C8B-B14F-4D97-AF65-F5344CB8AC3E}">
        <p14:creationId xmlns:p14="http://schemas.microsoft.com/office/powerpoint/2010/main" val="21258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10066" y="1568450"/>
            <a:ext cx="7924800" cy="3721100"/>
          </a:xfrm>
          <a:prstGeom prst="rect">
            <a:avLst/>
          </a:prstGeom>
        </p:spPr>
      </p:pic>
      <p:sp>
        <p:nvSpPr>
          <p:cNvPr id="5" name="Title 1"/>
          <p:cNvSpPr txBox="1">
            <a:spLocks/>
          </p:cNvSpPr>
          <p:nvPr/>
        </p:nvSpPr>
        <p:spPr>
          <a:xfrm>
            <a:off x="416952" y="119148"/>
            <a:ext cx="9144000" cy="9653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Helvetica Neue Light" panose="02000403000000020004" pitchFamily="2" charset="0"/>
                <a:ea typeface="Helvetica Neue Light" panose="02000403000000020004" pitchFamily="2" charset="0"/>
              </a:rPr>
              <a:t>DNA makes you, you</a:t>
            </a:r>
          </a:p>
        </p:txBody>
      </p:sp>
    </p:spTree>
    <p:extLst>
      <p:ext uri="{BB962C8B-B14F-4D97-AF65-F5344CB8AC3E}">
        <p14:creationId xmlns:p14="http://schemas.microsoft.com/office/powerpoint/2010/main" val="969166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73351" y="1189567"/>
            <a:ext cx="6743700" cy="434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618" y="2508252"/>
            <a:ext cx="4313767" cy="271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6"/>
          <p:cNvSpPr txBox="1">
            <a:spLocks noChangeArrowheads="1"/>
          </p:cNvSpPr>
          <p:nvPr/>
        </p:nvSpPr>
        <p:spPr bwMode="auto">
          <a:xfrm>
            <a:off x="787400" y="5539318"/>
            <a:ext cx="28807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Helvetica Neue Light" charset="0"/>
                <a:ea typeface="Helvetica Neue Light" charset="0"/>
                <a:cs typeface="Helvetica Neue Light" charset="0"/>
              </a:defRPr>
            </a:lvl1pPr>
            <a:lvl2pPr marL="742950" indent="-285750">
              <a:lnSpc>
                <a:spcPct val="90000"/>
              </a:lnSpc>
              <a:spcBef>
                <a:spcPts val="500"/>
              </a:spcBef>
              <a:buFont typeface="Arial" charset="0"/>
              <a:buChar char="•"/>
              <a:defRPr sz="2400">
                <a:solidFill>
                  <a:schemeClr val="tx1"/>
                </a:solidFill>
                <a:latin typeface="Helvetica Neue Light" charset="0"/>
                <a:ea typeface="Helvetica Neue Light" charset="0"/>
                <a:cs typeface="Helvetica Neue Light" charset="0"/>
              </a:defRPr>
            </a:lvl2pPr>
            <a:lvl3pPr marL="1143000" indent="-228600">
              <a:lnSpc>
                <a:spcPct val="90000"/>
              </a:lnSpc>
              <a:spcBef>
                <a:spcPts val="500"/>
              </a:spcBef>
              <a:buFont typeface="Arial" charset="0"/>
              <a:buChar char="•"/>
              <a:defRPr sz="2000">
                <a:solidFill>
                  <a:schemeClr val="tx1"/>
                </a:solidFill>
                <a:latin typeface="Helvetica Neue Light" charset="0"/>
                <a:ea typeface="Helvetica Neue Light" charset="0"/>
                <a:cs typeface="Helvetica Neue Light" charset="0"/>
              </a:defRPr>
            </a:lvl3pPr>
            <a:lvl4pPr marL="1600200" indent="-228600">
              <a:lnSpc>
                <a:spcPct val="90000"/>
              </a:lnSpc>
              <a:spcBef>
                <a:spcPts val="500"/>
              </a:spcBef>
              <a:buFont typeface="Arial" charset="0"/>
              <a:buChar char="•"/>
              <a:defRPr>
                <a:solidFill>
                  <a:schemeClr val="tx1"/>
                </a:solidFill>
                <a:latin typeface="Helvetica Neue Light" charset="0"/>
                <a:ea typeface="Helvetica Neue Light" charset="0"/>
                <a:cs typeface="Helvetica Neue Light" charset="0"/>
              </a:defRPr>
            </a:lvl4pPr>
            <a:lvl5pPr marL="2057400" indent="-228600">
              <a:lnSpc>
                <a:spcPct val="90000"/>
              </a:lnSpc>
              <a:spcBef>
                <a:spcPts val="500"/>
              </a:spcBef>
              <a:buFont typeface="Arial" charset="0"/>
              <a:buChar char="•"/>
              <a:defRPr>
                <a:solidFill>
                  <a:schemeClr val="tx1"/>
                </a:solidFill>
                <a:latin typeface="Helvetica Neue Light" charset="0"/>
                <a:ea typeface="Helvetica Neue Light" charset="0"/>
                <a:cs typeface="Helvetica Neue Light"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Helvetica Neue Light" charset="0"/>
                <a:ea typeface="Helvetica Neue Light" charset="0"/>
                <a:cs typeface="Helvetica Neue Light"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Helvetica Neue Light" charset="0"/>
                <a:ea typeface="Helvetica Neue Light" charset="0"/>
                <a:cs typeface="Helvetica Neue Light"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Helvetica Neue Light" charset="0"/>
                <a:ea typeface="Helvetica Neue Light" charset="0"/>
                <a:cs typeface="Helvetica Neue Light"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Helvetica Neue Light" charset="0"/>
                <a:ea typeface="Helvetica Neue Light" charset="0"/>
                <a:cs typeface="Helvetica Neue Light" charset="0"/>
              </a:defRPr>
            </a:lvl9pPr>
          </a:lstStyle>
          <a:p>
            <a:pPr>
              <a:lnSpc>
                <a:spcPct val="100000"/>
              </a:lnSpc>
              <a:spcBef>
                <a:spcPct val="0"/>
              </a:spcBef>
              <a:buFontTx/>
              <a:buNone/>
            </a:pPr>
            <a:r>
              <a:rPr lang="en-US" altLang="en-US" sz="2400"/>
              <a:t>Sample collection</a:t>
            </a:r>
          </a:p>
        </p:txBody>
      </p:sp>
      <p:sp>
        <p:nvSpPr>
          <p:cNvPr id="20484" name="TextBox 7"/>
          <p:cNvSpPr txBox="1">
            <a:spLocks noChangeArrowheads="1"/>
          </p:cNvSpPr>
          <p:nvPr/>
        </p:nvSpPr>
        <p:spPr bwMode="auto">
          <a:xfrm>
            <a:off x="4699001" y="5539318"/>
            <a:ext cx="38248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Helvetica Neue Light" charset="0"/>
                <a:ea typeface="Helvetica Neue Light" charset="0"/>
                <a:cs typeface="Helvetica Neue Light" charset="0"/>
              </a:defRPr>
            </a:lvl1pPr>
            <a:lvl2pPr marL="742950" indent="-285750">
              <a:lnSpc>
                <a:spcPct val="90000"/>
              </a:lnSpc>
              <a:spcBef>
                <a:spcPts val="500"/>
              </a:spcBef>
              <a:buFont typeface="Arial" charset="0"/>
              <a:buChar char="•"/>
              <a:defRPr sz="2400">
                <a:solidFill>
                  <a:schemeClr val="tx1"/>
                </a:solidFill>
                <a:latin typeface="Helvetica Neue Light" charset="0"/>
                <a:ea typeface="Helvetica Neue Light" charset="0"/>
                <a:cs typeface="Helvetica Neue Light" charset="0"/>
              </a:defRPr>
            </a:lvl2pPr>
            <a:lvl3pPr marL="1143000" indent="-228600">
              <a:lnSpc>
                <a:spcPct val="90000"/>
              </a:lnSpc>
              <a:spcBef>
                <a:spcPts val="500"/>
              </a:spcBef>
              <a:buFont typeface="Arial" charset="0"/>
              <a:buChar char="•"/>
              <a:defRPr sz="2000">
                <a:solidFill>
                  <a:schemeClr val="tx1"/>
                </a:solidFill>
                <a:latin typeface="Helvetica Neue Light" charset="0"/>
                <a:ea typeface="Helvetica Neue Light" charset="0"/>
                <a:cs typeface="Helvetica Neue Light" charset="0"/>
              </a:defRPr>
            </a:lvl3pPr>
            <a:lvl4pPr marL="1600200" indent="-228600">
              <a:lnSpc>
                <a:spcPct val="90000"/>
              </a:lnSpc>
              <a:spcBef>
                <a:spcPts val="500"/>
              </a:spcBef>
              <a:buFont typeface="Arial" charset="0"/>
              <a:buChar char="•"/>
              <a:defRPr>
                <a:solidFill>
                  <a:schemeClr val="tx1"/>
                </a:solidFill>
                <a:latin typeface="Helvetica Neue Light" charset="0"/>
                <a:ea typeface="Helvetica Neue Light" charset="0"/>
                <a:cs typeface="Helvetica Neue Light" charset="0"/>
              </a:defRPr>
            </a:lvl4pPr>
            <a:lvl5pPr marL="2057400" indent="-228600">
              <a:lnSpc>
                <a:spcPct val="90000"/>
              </a:lnSpc>
              <a:spcBef>
                <a:spcPts val="500"/>
              </a:spcBef>
              <a:buFont typeface="Arial" charset="0"/>
              <a:buChar char="•"/>
              <a:defRPr>
                <a:solidFill>
                  <a:schemeClr val="tx1"/>
                </a:solidFill>
                <a:latin typeface="Helvetica Neue Light" charset="0"/>
                <a:ea typeface="Helvetica Neue Light" charset="0"/>
                <a:cs typeface="Helvetica Neue Light"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Helvetica Neue Light" charset="0"/>
                <a:ea typeface="Helvetica Neue Light" charset="0"/>
                <a:cs typeface="Helvetica Neue Light"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Helvetica Neue Light" charset="0"/>
                <a:ea typeface="Helvetica Neue Light" charset="0"/>
                <a:cs typeface="Helvetica Neue Light"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Helvetica Neue Light" charset="0"/>
                <a:ea typeface="Helvetica Neue Light" charset="0"/>
                <a:cs typeface="Helvetica Neue Light"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Helvetica Neue Light" charset="0"/>
                <a:ea typeface="Helvetica Neue Light" charset="0"/>
                <a:cs typeface="Helvetica Neue Light" charset="0"/>
              </a:defRPr>
            </a:lvl9pPr>
          </a:lstStyle>
          <a:p>
            <a:pPr>
              <a:lnSpc>
                <a:spcPct val="100000"/>
              </a:lnSpc>
              <a:spcBef>
                <a:spcPct val="0"/>
              </a:spcBef>
              <a:buFontTx/>
              <a:buNone/>
            </a:pPr>
            <a:r>
              <a:rPr lang="en-US" altLang="en-US" sz="2400" dirty="0"/>
              <a:t>Genotyping array</a:t>
            </a:r>
          </a:p>
        </p:txBody>
      </p:sp>
      <p:pic>
        <p:nvPicPr>
          <p:cNvPr id="20485"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12617" y="1640418"/>
            <a:ext cx="4180416"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9"/>
          <p:cNvSpPr txBox="1">
            <a:spLocks noChangeArrowheads="1"/>
          </p:cNvSpPr>
          <p:nvPr/>
        </p:nvSpPr>
        <p:spPr bwMode="auto">
          <a:xfrm>
            <a:off x="7984067" y="5539318"/>
            <a:ext cx="44259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Helvetica Neue Light" charset="0"/>
                <a:ea typeface="Helvetica Neue Light" charset="0"/>
                <a:cs typeface="Helvetica Neue Light" charset="0"/>
              </a:defRPr>
            </a:lvl1pPr>
            <a:lvl2pPr marL="742950" indent="-285750">
              <a:lnSpc>
                <a:spcPct val="90000"/>
              </a:lnSpc>
              <a:spcBef>
                <a:spcPts val="500"/>
              </a:spcBef>
              <a:buFont typeface="Arial" charset="0"/>
              <a:buChar char="•"/>
              <a:defRPr sz="2400">
                <a:solidFill>
                  <a:schemeClr val="tx1"/>
                </a:solidFill>
                <a:latin typeface="Helvetica Neue Light" charset="0"/>
                <a:ea typeface="Helvetica Neue Light" charset="0"/>
                <a:cs typeface="Helvetica Neue Light" charset="0"/>
              </a:defRPr>
            </a:lvl2pPr>
            <a:lvl3pPr marL="1143000" indent="-228600">
              <a:lnSpc>
                <a:spcPct val="90000"/>
              </a:lnSpc>
              <a:spcBef>
                <a:spcPts val="500"/>
              </a:spcBef>
              <a:buFont typeface="Arial" charset="0"/>
              <a:buChar char="•"/>
              <a:defRPr sz="2000">
                <a:solidFill>
                  <a:schemeClr val="tx1"/>
                </a:solidFill>
                <a:latin typeface="Helvetica Neue Light" charset="0"/>
                <a:ea typeface="Helvetica Neue Light" charset="0"/>
                <a:cs typeface="Helvetica Neue Light" charset="0"/>
              </a:defRPr>
            </a:lvl3pPr>
            <a:lvl4pPr marL="1600200" indent="-228600">
              <a:lnSpc>
                <a:spcPct val="90000"/>
              </a:lnSpc>
              <a:spcBef>
                <a:spcPts val="500"/>
              </a:spcBef>
              <a:buFont typeface="Arial" charset="0"/>
              <a:buChar char="•"/>
              <a:defRPr>
                <a:solidFill>
                  <a:schemeClr val="tx1"/>
                </a:solidFill>
                <a:latin typeface="Helvetica Neue Light" charset="0"/>
                <a:ea typeface="Helvetica Neue Light" charset="0"/>
                <a:cs typeface="Helvetica Neue Light" charset="0"/>
              </a:defRPr>
            </a:lvl4pPr>
            <a:lvl5pPr marL="2057400" indent="-228600">
              <a:lnSpc>
                <a:spcPct val="90000"/>
              </a:lnSpc>
              <a:spcBef>
                <a:spcPts val="500"/>
              </a:spcBef>
              <a:buFont typeface="Arial" charset="0"/>
              <a:buChar char="•"/>
              <a:defRPr>
                <a:solidFill>
                  <a:schemeClr val="tx1"/>
                </a:solidFill>
                <a:latin typeface="Helvetica Neue Light" charset="0"/>
                <a:ea typeface="Helvetica Neue Light" charset="0"/>
                <a:cs typeface="Helvetica Neue Light"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Helvetica Neue Light" charset="0"/>
                <a:ea typeface="Helvetica Neue Light" charset="0"/>
                <a:cs typeface="Helvetica Neue Light"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Helvetica Neue Light" charset="0"/>
                <a:ea typeface="Helvetica Neue Light" charset="0"/>
                <a:cs typeface="Helvetica Neue Light"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Helvetica Neue Light" charset="0"/>
                <a:ea typeface="Helvetica Neue Light" charset="0"/>
                <a:cs typeface="Helvetica Neue Light"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Helvetica Neue Light" charset="0"/>
                <a:ea typeface="Helvetica Neue Light" charset="0"/>
                <a:cs typeface="Helvetica Neue Light" charset="0"/>
              </a:defRPr>
            </a:lvl9pPr>
          </a:lstStyle>
          <a:p>
            <a:pPr algn="ctr">
              <a:lnSpc>
                <a:spcPct val="100000"/>
              </a:lnSpc>
              <a:spcBef>
                <a:spcPct val="0"/>
              </a:spcBef>
              <a:buFontTx/>
              <a:buNone/>
            </a:pPr>
            <a:r>
              <a:rPr lang="en-US" altLang="en-US" sz="2400"/>
              <a:t>Genotypes in digital format</a:t>
            </a:r>
          </a:p>
        </p:txBody>
      </p:sp>
      <p:sp>
        <p:nvSpPr>
          <p:cNvPr id="20487" name="Title 1"/>
          <p:cNvSpPr txBox="1">
            <a:spLocks/>
          </p:cNvSpPr>
          <p:nvPr/>
        </p:nvSpPr>
        <p:spPr bwMode="auto">
          <a:xfrm>
            <a:off x="29633" y="1"/>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lnSpc>
                <a:spcPct val="90000"/>
              </a:lnSpc>
              <a:spcBef>
                <a:spcPts val="1000"/>
              </a:spcBef>
              <a:buFont typeface="Arial" charset="0"/>
              <a:buChar char="•"/>
              <a:defRPr sz="2800">
                <a:solidFill>
                  <a:schemeClr val="tx1"/>
                </a:solidFill>
                <a:latin typeface="Helvetica Neue Light" charset="0"/>
                <a:ea typeface="Helvetica Neue Light" charset="0"/>
                <a:cs typeface="Helvetica Neue Light" charset="0"/>
              </a:defRPr>
            </a:lvl1pPr>
            <a:lvl2pPr marL="742950" indent="-285750">
              <a:lnSpc>
                <a:spcPct val="90000"/>
              </a:lnSpc>
              <a:spcBef>
                <a:spcPts val="500"/>
              </a:spcBef>
              <a:buFont typeface="Arial" charset="0"/>
              <a:buChar char="•"/>
              <a:defRPr sz="2400">
                <a:solidFill>
                  <a:schemeClr val="tx1"/>
                </a:solidFill>
                <a:latin typeface="Helvetica Neue Light" charset="0"/>
                <a:ea typeface="Helvetica Neue Light" charset="0"/>
                <a:cs typeface="Helvetica Neue Light" charset="0"/>
              </a:defRPr>
            </a:lvl2pPr>
            <a:lvl3pPr marL="1143000" indent="-228600">
              <a:lnSpc>
                <a:spcPct val="90000"/>
              </a:lnSpc>
              <a:spcBef>
                <a:spcPts val="500"/>
              </a:spcBef>
              <a:buFont typeface="Arial" charset="0"/>
              <a:buChar char="•"/>
              <a:defRPr sz="2000">
                <a:solidFill>
                  <a:schemeClr val="tx1"/>
                </a:solidFill>
                <a:latin typeface="Helvetica Neue Light" charset="0"/>
                <a:ea typeface="Helvetica Neue Light" charset="0"/>
                <a:cs typeface="Helvetica Neue Light" charset="0"/>
              </a:defRPr>
            </a:lvl3pPr>
            <a:lvl4pPr marL="1600200" indent="-228600">
              <a:lnSpc>
                <a:spcPct val="90000"/>
              </a:lnSpc>
              <a:spcBef>
                <a:spcPts val="500"/>
              </a:spcBef>
              <a:buFont typeface="Arial" charset="0"/>
              <a:buChar char="•"/>
              <a:defRPr>
                <a:solidFill>
                  <a:schemeClr val="tx1"/>
                </a:solidFill>
                <a:latin typeface="Helvetica Neue Light" charset="0"/>
                <a:ea typeface="Helvetica Neue Light" charset="0"/>
                <a:cs typeface="Helvetica Neue Light" charset="0"/>
              </a:defRPr>
            </a:lvl4pPr>
            <a:lvl5pPr marL="2057400" indent="-228600">
              <a:lnSpc>
                <a:spcPct val="90000"/>
              </a:lnSpc>
              <a:spcBef>
                <a:spcPts val="500"/>
              </a:spcBef>
              <a:buFont typeface="Arial" charset="0"/>
              <a:buChar char="•"/>
              <a:defRPr>
                <a:solidFill>
                  <a:schemeClr val="tx1"/>
                </a:solidFill>
                <a:latin typeface="Helvetica Neue Light" charset="0"/>
                <a:ea typeface="Helvetica Neue Light" charset="0"/>
                <a:cs typeface="Helvetica Neue Light"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Helvetica Neue Light" charset="0"/>
                <a:ea typeface="Helvetica Neue Light" charset="0"/>
                <a:cs typeface="Helvetica Neue Light"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Helvetica Neue Light" charset="0"/>
                <a:ea typeface="Helvetica Neue Light" charset="0"/>
                <a:cs typeface="Helvetica Neue Light"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Helvetica Neue Light" charset="0"/>
                <a:ea typeface="Helvetica Neue Light" charset="0"/>
                <a:cs typeface="Helvetica Neue Light"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Helvetica Neue Light" charset="0"/>
                <a:ea typeface="Helvetica Neue Light" charset="0"/>
                <a:cs typeface="Helvetica Neue Light" charset="0"/>
              </a:defRPr>
            </a:lvl9pPr>
          </a:lstStyle>
          <a:p>
            <a:pPr defTabSz="1219170">
              <a:spcBef>
                <a:spcPct val="0"/>
              </a:spcBef>
              <a:buNone/>
            </a:pPr>
            <a:r>
              <a:rPr lang="en-US" altLang="en-US" sz="4400" dirty="0"/>
              <a:t>We can read the DNA in your cells</a:t>
            </a:r>
          </a:p>
        </p:txBody>
      </p:sp>
    </p:spTree>
    <p:extLst>
      <p:ext uri="{BB962C8B-B14F-4D97-AF65-F5344CB8AC3E}">
        <p14:creationId xmlns:p14="http://schemas.microsoft.com/office/powerpoint/2010/main" val="643293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2763" y="433896"/>
            <a:ext cx="5257837" cy="6804260"/>
          </a:xfrm>
        </p:spPr>
      </p:pic>
      <p:sp>
        <p:nvSpPr>
          <p:cNvPr id="6" name="TextBox 5"/>
          <p:cNvSpPr txBox="1"/>
          <p:nvPr/>
        </p:nvSpPr>
        <p:spPr>
          <a:xfrm flipH="1">
            <a:off x="11058663" y="2221739"/>
            <a:ext cx="720960" cy="830997"/>
          </a:xfrm>
          <a:prstGeom prst="rect">
            <a:avLst/>
          </a:prstGeom>
          <a:noFill/>
        </p:spPr>
        <p:txBody>
          <a:bodyPr wrap="square" rtlCol="0">
            <a:spAutoFit/>
          </a:bodyPr>
          <a:lstStyle/>
          <a:p>
            <a:r>
              <a:rPr lang="en-US" sz="4800" dirty="0">
                <a:latin typeface="Helvetica Neue Light" charset="0"/>
                <a:ea typeface="Helvetica Neue Light" charset="0"/>
                <a:cs typeface="Helvetica Neue Light" charset="0"/>
              </a:rPr>
              <a:t>A</a:t>
            </a:r>
          </a:p>
        </p:txBody>
      </p:sp>
      <p:sp>
        <p:nvSpPr>
          <p:cNvPr id="8" name="TextBox 7"/>
          <p:cNvSpPr txBox="1"/>
          <p:nvPr/>
        </p:nvSpPr>
        <p:spPr>
          <a:xfrm flipH="1">
            <a:off x="9503395" y="2221739"/>
            <a:ext cx="371580" cy="830997"/>
          </a:xfrm>
          <a:prstGeom prst="rect">
            <a:avLst/>
          </a:prstGeom>
          <a:noFill/>
        </p:spPr>
        <p:txBody>
          <a:bodyPr wrap="square" rtlCol="0">
            <a:spAutoFit/>
          </a:bodyPr>
          <a:lstStyle/>
          <a:p>
            <a:r>
              <a:rPr lang="en-US" sz="4800" dirty="0">
                <a:latin typeface="Helvetica Neue Light" charset="0"/>
                <a:ea typeface="Helvetica Neue Light" charset="0"/>
                <a:cs typeface="Helvetica Neue Light" charset="0"/>
              </a:rPr>
              <a:t>T</a:t>
            </a:r>
          </a:p>
        </p:txBody>
      </p:sp>
      <p:sp>
        <p:nvSpPr>
          <p:cNvPr id="9" name="TextBox 8"/>
          <p:cNvSpPr txBox="1"/>
          <p:nvPr/>
        </p:nvSpPr>
        <p:spPr>
          <a:xfrm flipH="1">
            <a:off x="11058850" y="3040371"/>
            <a:ext cx="720960" cy="830997"/>
          </a:xfrm>
          <a:prstGeom prst="rect">
            <a:avLst/>
          </a:prstGeom>
          <a:noFill/>
        </p:spPr>
        <p:txBody>
          <a:bodyPr wrap="square" rtlCol="0">
            <a:spAutoFit/>
          </a:bodyPr>
          <a:lstStyle/>
          <a:p>
            <a:r>
              <a:rPr lang="en-US" sz="4800" dirty="0">
                <a:latin typeface="Helvetica Neue Light" charset="0"/>
                <a:ea typeface="Helvetica Neue Light" charset="0"/>
                <a:cs typeface="Helvetica Neue Light" charset="0"/>
              </a:rPr>
              <a:t>G</a:t>
            </a:r>
          </a:p>
        </p:txBody>
      </p:sp>
      <p:sp>
        <p:nvSpPr>
          <p:cNvPr id="10" name="TextBox 9"/>
          <p:cNvSpPr txBox="1"/>
          <p:nvPr/>
        </p:nvSpPr>
        <p:spPr>
          <a:xfrm flipH="1">
            <a:off x="9508567" y="3040370"/>
            <a:ext cx="371580" cy="830997"/>
          </a:xfrm>
          <a:prstGeom prst="rect">
            <a:avLst/>
          </a:prstGeom>
          <a:noFill/>
        </p:spPr>
        <p:txBody>
          <a:bodyPr wrap="square" rtlCol="0">
            <a:spAutoFit/>
          </a:bodyPr>
          <a:lstStyle/>
          <a:p>
            <a:r>
              <a:rPr lang="en-US" sz="4800" dirty="0">
                <a:latin typeface="Helvetica Neue Light" charset="0"/>
                <a:ea typeface="Helvetica Neue Light" charset="0"/>
                <a:cs typeface="Helvetica Neue Light" charset="0"/>
              </a:rPr>
              <a:t>C</a:t>
            </a:r>
          </a:p>
        </p:txBody>
      </p:sp>
      <p:sp>
        <p:nvSpPr>
          <p:cNvPr id="2" name="Slide Number Placeholder 1"/>
          <p:cNvSpPr>
            <a:spLocks noGrp="1"/>
          </p:cNvSpPr>
          <p:nvPr>
            <p:ph type="sldNum" sz="quarter" idx="12"/>
          </p:nvPr>
        </p:nvSpPr>
        <p:spPr/>
        <p:txBody>
          <a:bodyPr/>
          <a:lstStyle/>
          <a:p>
            <a:fld id="{D6950B2D-0526-B440-90BF-82045654B8B8}" type="slidenum">
              <a:rPr lang="en-US" smtClean="0"/>
              <a:t>5</a:t>
            </a:fld>
            <a:endParaRPr lang="en-US"/>
          </a:p>
        </p:txBody>
      </p:sp>
      <p:sp>
        <p:nvSpPr>
          <p:cNvPr id="11" name="Title 1"/>
          <p:cNvSpPr txBox="1">
            <a:spLocks/>
          </p:cNvSpPr>
          <p:nvPr/>
        </p:nvSpPr>
        <p:spPr>
          <a:xfrm>
            <a:off x="22011" y="0"/>
            <a:ext cx="10515600" cy="8677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Helvetica Neue Light" charset="0"/>
                <a:ea typeface="Helvetica Neue Light" charset="0"/>
                <a:cs typeface="Helvetica Neue Light" charset="0"/>
              </a:defRPr>
            </a:lvl1pPr>
          </a:lstStyle>
          <a:p>
            <a:r>
              <a:rPr lang="en-US" dirty="0"/>
              <a:t>We can read the DNA in your cells</a:t>
            </a:r>
          </a:p>
        </p:txBody>
      </p:sp>
      <p:pic>
        <p:nvPicPr>
          <p:cNvPr id="13" name="Picture 12">
            <a:extLst>
              <a:ext uri="{FF2B5EF4-FFF2-40B4-BE49-F238E27FC236}">
                <a16:creationId xmlns:a16="http://schemas.microsoft.com/office/drawing/2014/main" id="{16CC71F7-6685-B342-8963-B008CDB33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11166" y="1603383"/>
            <a:ext cx="852890" cy="3232759"/>
          </a:xfrm>
          <a:prstGeom prst="rect">
            <a:avLst/>
          </a:prstGeom>
        </p:spPr>
      </p:pic>
    </p:spTree>
    <p:extLst>
      <p:ext uri="{BB962C8B-B14F-4D97-AF65-F5344CB8AC3E}">
        <p14:creationId xmlns:p14="http://schemas.microsoft.com/office/powerpoint/2010/main" val="2251716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85772" y="1343025"/>
            <a:ext cx="5514975" cy="5514975"/>
          </a:xfrm>
          <a:prstGeom prst="rect">
            <a:avLst/>
          </a:prstGeom>
        </p:spPr>
      </p:pic>
      <p:pic>
        <p:nvPicPr>
          <p:cNvPr id="4" name="Picture 3"/>
          <p:cNvPicPr>
            <a:picLocks noChangeAspect="1"/>
          </p:cNvPicPr>
          <p:nvPr/>
        </p:nvPicPr>
        <p:blipFill rotWithShape="1">
          <a:blip r:embed="rId4"/>
          <a:srcRect l="13994" t="2604" b="7505"/>
          <a:stretch/>
        </p:blipFill>
        <p:spPr>
          <a:xfrm>
            <a:off x="5401327" y="3097388"/>
            <a:ext cx="6572251" cy="3531309"/>
          </a:xfrm>
          <a:prstGeom prst="rect">
            <a:avLst/>
          </a:prstGeom>
        </p:spPr>
      </p:pic>
      <p:cxnSp>
        <p:nvCxnSpPr>
          <p:cNvPr id="6" name="Straight Connector 5"/>
          <p:cNvCxnSpPr/>
          <p:nvPr/>
        </p:nvCxnSpPr>
        <p:spPr>
          <a:xfrm>
            <a:off x="5086350" y="3302644"/>
            <a:ext cx="34422" cy="3223745"/>
          </a:xfrm>
          <a:prstGeom prst="line">
            <a:avLst/>
          </a:prstGeom>
          <a:ln w="635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6200000">
            <a:off x="3495420" y="4157110"/>
            <a:ext cx="2445396" cy="707886"/>
          </a:xfrm>
          <a:prstGeom prst="rect">
            <a:avLst/>
          </a:prstGeom>
          <a:noFill/>
        </p:spPr>
        <p:txBody>
          <a:bodyPr wrap="square" rtlCol="0">
            <a:spAutoFit/>
          </a:bodyPr>
          <a:lstStyle/>
          <a:p>
            <a:r>
              <a:rPr lang="en-US" sz="4000" b="1" dirty="0"/>
              <a:t>305 feet</a:t>
            </a:r>
          </a:p>
        </p:txBody>
      </p:sp>
      <p:cxnSp>
        <p:nvCxnSpPr>
          <p:cNvPr id="10" name="Straight Connector 9"/>
          <p:cNvCxnSpPr/>
          <p:nvPr/>
        </p:nvCxnSpPr>
        <p:spPr>
          <a:xfrm flipH="1">
            <a:off x="617250" y="1928813"/>
            <a:ext cx="1730" cy="4595344"/>
          </a:xfrm>
          <a:prstGeom prst="line">
            <a:avLst/>
          </a:prstGeom>
          <a:ln w="635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16200000">
            <a:off x="-1138612" y="3559332"/>
            <a:ext cx="2740202" cy="707886"/>
          </a:xfrm>
          <a:prstGeom prst="rect">
            <a:avLst/>
          </a:prstGeom>
          <a:noFill/>
        </p:spPr>
        <p:txBody>
          <a:bodyPr wrap="square" rtlCol="0">
            <a:spAutoFit/>
          </a:bodyPr>
          <a:lstStyle/>
          <a:p>
            <a:r>
              <a:rPr lang="en-US" sz="4000" b="1" dirty="0"/>
              <a:t>424 feet</a:t>
            </a:r>
          </a:p>
        </p:txBody>
      </p:sp>
      <p:sp>
        <p:nvSpPr>
          <p:cNvPr id="14" name="Title 1"/>
          <p:cNvSpPr>
            <a:spLocks noGrp="1"/>
          </p:cNvSpPr>
          <p:nvPr>
            <p:ph type="title"/>
          </p:nvPr>
        </p:nvSpPr>
        <p:spPr>
          <a:xfrm>
            <a:off x="0" y="17462"/>
            <a:ext cx="12192000" cy="1325563"/>
          </a:xfrm>
        </p:spPr>
        <p:txBody>
          <a:bodyPr>
            <a:normAutofit/>
          </a:bodyPr>
          <a:lstStyle/>
          <a:p>
            <a:r>
              <a:rPr lang="en-US" sz="4000" dirty="0">
                <a:latin typeface="Helvetica Neue Light" panose="02000403000000020004" pitchFamily="2" charset="0"/>
                <a:ea typeface="Helvetica Neue Light" panose="02000403000000020004" pitchFamily="2" charset="0"/>
              </a:rPr>
              <a:t>How tall is the human genome if you print it on paper?</a:t>
            </a:r>
          </a:p>
        </p:txBody>
      </p:sp>
      <p:sp>
        <p:nvSpPr>
          <p:cNvPr id="2" name="Slide Number Placeholder 1"/>
          <p:cNvSpPr>
            <a:spLocks noGrp="1"/>
          </p:cNvSpPr>
          <p:nvPr>
            <p:ph type="sldNum" sz="quarter" idx="12"/>
          </p:nvPr>
        </p:nvSpPr>
        <p:spPr/>
        <p:txBody>
          <a:bodyPr/>
          <a:lstStyle/>
          <a:p>
            <a:fld id="{D6950B2D-0526-B440-90BF-82045654B8B8}" type="slidenum">
              <a:rPr lang="en-US" smtClean="0"/>
              <a:t>6</a:t>
            </a:fld>
            <a:endParaRPr lang="en-US"/>
          </a:p>
        </p:txBody>
      </p:sp>
    </p:spTree>
    <p:extLst>
      <p:ext uri="{BB962C8B-B14F-4D97-AF65-F5344CB8AC3E}">
        <p14:creationId xmlns:p14="http://schemas.microsoft.com/office/powerpoint/2010/main" val="203378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393773-C54A-E346-B3DC-9F9A9281D2D9}"/>
              </a:ext>
            </a:extLst>
          </p:cNvPr>
          <p:cNvSpPr>
            <a:spLocks noGrp="1"/>
          </p:cNvSpPr>
          <p:nvPr>
            <p:ph idx="1"/>
          </p:nvPr>
        </p:nvSpPr>
        <p:spPr>
          <a:xfrm>
            <a:off x="6096001" y="2978943"/>
            <a:ext cx="6096000" cy="1512888"/>
          </a:xfrm>
        </p:spPr>
        <p:txBody>
          <a:bodyPr>
            <a:normAutofit fontScale="92500"/>
          </a:bodyPr>
          <a:lstStyle/>
          <a:p>
            <a:pPr marL="0" indent="0">
              <a:buNone/>
            </a:pPr>
            <a:r>
              <a:rPr lang="en-US" sz="10000" dirty="0"/>
              <a:t>x 1,000,000</a:t>
            </a:r>
          </a:p>
        </p:txBody>
      </p:sp>
      <p:pic>
        <p:nvPicPr>
          <p:cNvPr id="4" name="Picture 3">
            <a:extLst>
              <a:ext uri="{FF2B5EF4-FFF2-40B4-BE49-F238E27FC236}">
                <a16:creationId xmlns:a16="http://schemas.microsoft.com/office/drawing/2014/main" id="{164D5F96-EF8A-EE44-B5C4-62A3B51E0DF1}"/>
              </a:ext>
            </a:extLst>
          </p:cNvPr>
          <p:cNvPicPr>
            <a:picLocks noChangeAspect="1"/>
          </p:cNvPicPr>
          <p:nvPr/>
        </p:nvPicPr>
        <p:blipFill>
          <a:blip r:embed="rId3"/>
          <a:stretch>
            <a:fillRect/>
          </a:stretch>
        </p:blipFill>
        <p:spPr>
          <a:xfrm>
            <a:off x="185741" y="1027906"/>
            <a:ext cx="5514975" cy="5514975"/>
          </a:xfrm>
          <a:prstGeom prst="rect">
            <a:avLst/>
          </a:prstGeom>
        </p:spPr>
      </p:pic>
      <p:sp>
        <p:nvSpPr>
          <p:cNvPr id="2" name="Title 1">
            <a:extLst>
              <a:ext uri="{FF2B5EF4-FFF2-40B4-BE49-F238E27FC236}">
                <a16:creationId xmlns:a16="http://schemas.microsoft.com/office/drawing/2014/main" id="{F29D1EF7-4A84-4E4F-8BD4-7A18140A9EFF}"/>
              </a:ext>
            </a:extLst>
          </p:cNvPr>
          <p:cNvSpPr>
            <a:spLocks noGrp="1"/>
          </p:cNvSpPr>
          <p:nvPr>
            <p:ph type="title"/>
          </p:nvPr>
        </p:nvSpPr>
        <p:spPr>
          <a:xfrm>
            <a:off x="185741" y="107950"/>
            <a:ext cx="11820518" cy="1325563"/>
          </a:xfrm>
        </p:spPr>
        <p:txBody>
          <a:bodyPr>
            <a:normAutofit/>
          </a:bodyPr>
          <a:lstStyle/>
          <a:p>
            <a:r>
              <a:rPr lang="en-US" sz="4200" dirty="0">
                <a:latin typeface="Helvetica Neue Light" panose="02000403000000020004" pitchFamily="2" charset="0"/>
                <a:ea typeface="Helvetica Neue Light" panose="02000403000000020004" pitchFamily="2" charset="0"/>
              </a:rPr>
              <a:t>What if you knew every one of the 3 billion letters in every genome of 1 million people?</a:t>
            </a:r>
          </a:p>
        </p:txBody>
      </p:sp>
      <p:pic>
        <p:nvPicPr>
          <p:cNvPr id="5" name="Picture 4">
            <a:extLst>
              <a:ext uri="{FF2B5EF4-FFF2-40B4-BE49-F238E27FC236}">
                <a16:creationId xmlns:a16="http://schemas.microsoft.com/office/drawing/2014/main" id="{CEFE2432-5E69-9346-AABC-49B5F13F0848}"/>
              </a:ext>
            </a:extLst>
          </p:cNvPr>
          <p:cNvPicPr>
            <a:picLocks noChangeAspect="1"/>
          </p:cNvPicPr>
          <p:nvPr/>
        </p:nvPicPr>
        <p:blipFill>
          <a:blip r:embed="rId4"/>
          <a:stretch>
            <a:fillRect/>
          </a:stretch>
        </p:blipFill>
        <p:spPr>
          <a:xfrm>
            <a:off x="6203945" y="5350267"/>
            <a:ext cx="5802314" cy="1373988"/>
          </a:xfrm>
          <a:prstGeom prst="rect">
            <a:avLst/>
          </a:prstGeom>
        </p:spPr>
      </p:pic>
    </p:spTree>
    <p:extLst>
      <p:ext uri="{BB962C8B-B14F-4D97-AF65-F5344CB8AC3E}">
        <p14:creationId xmlns:p14="http://schemas.microsoft.com/office/powerpoint/2010/main" val="73125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517" y="2190322"/>
            <a:ext cx="5034214" cy="2984681"/>
          </a:xfrm>
          <a:prstGeom prst="rect">
            <a:avLst/>
          </a:prstGeom>
        </p:spPr>
      </p:pic>
      <p:sp>
        <p:nvSpPr>
          <p:cNvPr id="2" name="Slide Number Placeholder 1"/>
          <p:cNvSpPr>
            <a:spLocks noGrp="1"/>
          </p:cNvSpPr>
          <p:nvPr>
            <p:ph type="sldNum" sz="quarter" idx="12"/>
          </p:nvPr>
        </p:nvSpPr>
        <p:spPr/>
        <p:txBody>
          <a:bodyPr/>
          <a:lstStyle/>
          <a:p>
            <a:fld id="{D6950B2D-0526-B440-90BF-82045654B8B8}" type="slidenum">
              <a:rPr lang="en-US" smtClean="0"/>
              <a:t>8</a:t>
            </a:fld>
            <a:endParaRPr lang="en-US"/>
          </a:p>
        </p:txBody>
      </p:sp>
      <p:sp>
        <p:nvSpPr>
          <p:cNvPr id="3" name="TextBox 2">
            <a:extLst>
              <a:ext uri="{FF2B5EF4-FFF2-40B4-BE49-F238E27FC236}">
                <a16:creationId xmlns:a16="http://schemas.microsoft.com/office/drawing/2014/main" id="{3010CD2C-60EB-9A41-B895-5637590BC945}"/>
              </a:ext>
            </a:extLst>
          </p:cNvPr>
          <p:cNvSpPr txBox="1"/>
          <p:nvPr/>
        </p:nvSpPr>
        <p:spPr>
          <a:xfrm>
            <a:off x="293855" y="5064919"/>
            <a:ext cx="11921853" cy="1169551"/>
          </a:xfrm>
          <a:prstGeom prst="rect">
            <a:avLst/>
          </a:prstGeom>
          <a:noFill/>
        </p:spPr>
        <p:txBody>
          <a:bodyPr wrap="none" rtlCol="0">
            <a:spAutoFit/>
          </a:bodyPr>
          <a:lstStyle/>
          <a:p>
            <a:r>
              <a:rPr lang="en-US" sz="7000" dirty="0">
                <a:latin typeface="Helvetica Neue Light" panose="02000403000000020004" pitchFamily="2" charset="0"/>
                <a:ea typeface="Helvetica Neue Light" panose="02000403000000020004" pitchFamily="2" charset="0"/>
              </a:rPr>
              <a:t>Big data + Computers + Code</a:t>
            </a:r>
          </a:p>
        </p:txBody>
      </p:sp>
      <p:pic>
        <p:nvPicPr>
          <p:cNvPr id="6" name="Picture 5" descr="A screenshot of a cell phone&#13;&#10;&#13;&#10;Description automatically generated">
            <a:extLst>
              <a:ext uri="{FF2B5EF4-FFF2-40B4-BE49-F238E27FC236}">
                <a16:creationId xmlns:a16="http://schemas.microsoft.com/office/drawing/2014/main" id="{F9D6A6F3-A9B6-204A-AB3B-EAD7C71FCF6F}"/>
              </a:ext>
            </a:extLst>
          </p:cNvPr>
          <p:cNvPicPr>
            <a:picLocks noChangeAspect="1"/>
          </p:cNvPicPr>
          <p:nvPr/>
        </p:nvPicPr>
        <p:blipFill>
          <a:blip r:embed="rId4"/>
          <a:stretch>
            <a:fillRect/>
          </a:stretch>
        </p:blipFill>
        <p:spPr>
          <a:xfrm>
            <a:off x="7819481" y="2040867"/>
            <a:ext cx="4130456" cy="1768100"/>
          </a:xfrm>
          <a:prstGeom prst="rect">
            <a:avLst/>
          </a:prstGeom>
        </p:spPr>
      </p:pic>
      <p:pic>
        <p:nvPicPr>
          <p:cNvPr id="7" name="Picture 6">
            <a:extLst>
              <a:ext uri="{FF2B5EF4-FFF2-40B4-BE49-F238E27FC236}">
                <a16:creationId xmlns:a16="http://schemas.microsoft.com/office/drawing/2014/main" id="{5A173813-48EE-B94C-B1A8-6BF00507732A}"/>
              </a:ext>
            </a:extLst>
          </p:cNvPr>
          <p:cNvPicPr>
            <a:picLocks noChangeAspect="1"/>
          </p:cNvPicPr>
          <p:nvPr/>
        </p:nvPicPr>
        <p:blipFill>
          <a:blip r:embed="rId5"/>
          <a:stretch>
            <a:fillRect/>
          </a:stretch>
        </p:blipFill>
        <p:spPr>
          <a:xfrm>
            <a:off x="242063" y="900113"/>
            <a:ext cx="4081807" cy="4081807"/>
          </a:xfrm>
          <a:prstGeom prst="rect">
            <a:avLst/>
          </a:prstGeom>
        </p:spPr>
      </p:pic>
    </p:spTree>
    <p:extLst>
      <p:ext uri="{BB962C8B-B14F-4D97-AF65-F5344CB8AC3E}">
        <p14:creationId xmlns:p14="http://schemas.microsoft.com/office/powerpoint/2010/main" val="1828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BEE8AE-8B10-AA48-972A-D66CB50D13F8}"/>
              </a:ext>
            </a:extLst>
          </p:cNvPr>
          <p:cNvPicPr>
            <a:picLocks noChangeAspect="1"/>
          </p:cNvPicPr>
          <p:nvPr/>
        </p:nvPicPr>
        <p:blipFill>
          <a:blip r:embed="rId2"/>
          <a:stretch>
            <a:fillRect/>
          </a:stretch>
        </p:blipFill>
        <p:spPr>
          <a:xfrm>
            <a:off x="1581150" y="889000"/>
            <a:ext cx="9029700" cy="5080000"/>
          </a:xfrm>
          <a:prstGeom prst="rect">
            <a:avLst/>
          </a:prstGeom>
        </p:spPr>
      </p:pic>
    </p:spTree>
    <p:extLst>
      <p:ext uri="{BB962C8B-B14F-4D97-AF65-F5344CB8AC3E}">
        <p14:creationId xmlns:p14="http://schemas.microsoft.com/office/powerpoint/2010/main" val="8171924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5191</TotalTime>
  <Words>319</Words>
  <Application>Microsoft Macintosh PowerPoint</Application>
  <PresentationFormat>Widescreen</PresentationFormat>
  <Paragraphs>45</Paragraphs>
  <Slides>11</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Helvetica Neue Light</vt:lpstr>
      <vt:lpstr>Office Theme</vt:lpstr>
      <vt:lpstr>PowerPoint Presentation</vt:lpstr>
      <vt:lpstr>What does a scientist do?</vt:lpstr>
      <vt:lpstr>PowerPoint Presentation</vt:lpstr>
      <vt:lpstr>PowerPoint Presentation</vt:lpstr>
      <vt:lpstr>PowerPoint Presentation</vt:lpstr>
      <vt:lpstr>How tall is the human genome if you print it on paper?</vt:lpstr>
      <vt:lpstr>What if you knew every one of the 3 billion letters in every genome of 1 million people?</vt:lpstr>
      <vt:lpstr>PowerPoint Presentation</vt:lpstr>
      <vt:lpstr>PowerPoint Presentation</vt:lpstr>
      <vt:lpstr>Today, let’s extract DNA from a strawberry!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Wolford, Brooke</dc:creator>
  <cp:lastModifiedBy>Wolford, Brooke</cp:lastModifiedBy>
  <cp:revision>32</cp:revision>
  <dcterms:created xsi:type="dcterms:W3CDTF">2019-04-02T23:13:44Z</dcterms:created>
  <dcterms:modified xsi:type="dcterms:W3CDTF">2021-04-28T03:19:50Z</dcterms:modified>
</cp:coreProperties>
</file>